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86" r:id="rId3"/>
    <p:sldId id="261" r:id="rId4"/>
    <p:sldId id="319" r:id="rId5"/>
    <p:sldId id="305" r:id="rId6"/>
    <p:sldId id="272" r:id="rId7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кола гричковський" initials="мг" lastIdx="2" clrIdx="0">
    <p:extLst>
      <p:ext uri="{19B8F6BF-5375-455C-9EA6-DF929625EA0E}">
        <p15:presenceInfo xmlns:p15="http://schemas.microsoft.com/office/powerpoint/2012/main" userId="bdfe653991bb2a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152" autoAdjust="0"/>
  </p:normalViewPr>
  <p:slideViewPr>
    <p:cSldViewPr snapToGrid="0" showGuides="1">
      <p:cViewPr varScale="1">
        <p:scale>
          <a:sx n="108" d="100"/>
          <a:sy n="108" d="100"/>
        </p:scale>
        <p:origin x="654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Пройшло по обліку - 3535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348</c:v>
                </c:pt>
                <c:pt idx="1">
                  <c:v>139</c:v>
                </c:pt>
                <c:pt idx="2">
                  <c:v>178</c:v>
                </c:pt>
                <c:pt idx="3">
                  <c:v>120</c:v>
                </c:pt>
                <c:pt idx="4">
                  <c:v>153</c:v>
                </c:pt>
                <c:pt idx="5">
                  <c:v>86</c:v>
                </c:pt>
                <c:pt idx="6">
                  <c:v>189</c:v>
                </c:pt>
                <c:pt idx="7">
                  <c:v>55</c:v>
                </c:pt>
                <c:pt idx="8">
                  <c:v>107</c:v>
                </c:pt>
                <c:pt idx="9">
                  <c:v>253</c:v>
                </c:pt>
                <c:pt idx="10">
                  <c:v>737</c:v>
                </c:pt>
                <c:pt idx="11">
                  <c:v>182</c:v>
                </c:pt>
                <c:pt idx="12">
                  <c:v>74</c:v>
                </c:pt>
                <c:pt idx="13">
                  <c:v>136</c:v>
                </c:pt>
                <c:pt idx="14">
                  <c:v>120</c:v>
                </c:pt>
                <c:pt idx="15">
                  <c:v>390</c:v>
                </c:pt>
                <c:pt idx="16">
                  <c:v>140</c:v>
                </c:pt>
                <c:pt idx="17">
                  <c:v>72</c:v>
                </c:pt>
                <c:pt idx="18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- 1748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178</c:v>
                </c:pt>
                <c:pt idx="1">
                  <c:v>71</c:v>
                </c:pt>
                <c:pt idx="2">
                  <c:v>82</c:v>
                </c:pt>
                <c:pt idx="3">
                  <c:v>39</c:v>
                </c:pt>
                <c:pt idx="4">
                  <c:v>79</c:v>
                </c:pt>
                <c:pt idx="5">
                  <c:v>26</c:v>
                </c:pt>
                <c:pt idx="6">
                  <c:v>91</c:v>
                </c:pt>
                <c:pt idx="7">
                  <c:v>20</c:v>
                </c:pt>
                <c:pt idx="8">
                  <c:v>32</c:v>
                </c:pt>
                <c:pt idx="9">
                  <c:v>117</c:v>
                </c:pt>
                <c:pt idx="10">
                  <c:v>438</c:v>
                </c:pt>
                <c:pt idx="11">
                  <c:v>94</c:v>
                </c:pt>
                <c:pt idx="12">
                  <c:v>25</c:v>
                </c:pt>
                <c:pt idx="13">
                  <c:v>67</c:v>
                </c:pt>
                <c:pt idx="14">
                  <c:v>54</c:v>
                </c:pt>
                <c:pt idx="15">
                  <c:v>204</c:v>
                </c:pt>
                <c:pt idx="16">
                  <c:v>64</c:v>
                </c:pt>
                <c:pt idx="17">
                  <c:v>34</c:v>
                </c:pt>
                <c:pt idx="18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723840"/>
        <c:axId val="152725376"/>
      </c:barChart>
      <c:catAx>
        <c:axId val="15272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725376"/>
        <c:crosses val="autoZero"/>
        <c:auto val="1"/>
        <c:lblAlgn val="ctr"/>
        <c:lblOffset val="100"/>
        <c:noMultiLvlLbl val="0"/>
      </c:catAx>
      <c:valAx>
        <c:axId val="15272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2723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21837945731317E-2"/>
          <c:y val="0.11810147920322747"/>
          <c:w val="0.93211143193987411"/>
          <c:h val="0.52880258318068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Вчинено повторних злочинів у 2022 році - 64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8</c:v>
                </c:pt>
                <c:pt idx="6">
                  <c:v>4</c:v>
                </c:pt>
                <c:pt idx="8">
                  <c:v>1</c:v>
                </c:pt>
                <c:pt idx="9">
                  <c:v>5</c:v>
                </c:pt>
                <c:pt idx="10">
                  <c:v>15</c:v>
                </c:pt>
                <c:pt idx="11">
                  <c:v>4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6">
                  <c:v>4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Вчинено повторних злочинів у 2023 році - 63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7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  <c:pt idx="6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11</c:v>
                </c:pt>
                <c:pt idx="11">
                  <c:v>6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6</c:v>
                </c:pt>
                <c:pt idx="16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C2-4832-81AB-6D011EA00E6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закрито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</c:numRef>
          </c:val>
          <c:extLst>
            <c:ext xmlns:c16="http://schemas.microsoft.com/office/drawing/2014/chart" uri="{C3380CC4-5D6E-409C-BE32-E72D297353CC}">
              <c16:uniqueId val="{00000004-E8C2-4832-81AB-6D011EA00E6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Лист1!$E$2:$E$20</c:f>
            </c:numRef>
          </c:val>
          <c:extLst>
            <c:ext xmlns:c16="http://schemas.microsoft.com/office/drawing/2014/chart" uri="{C3380CC4-5D6E-409C-BE32-E72D297353CC}">
              <c16:uniqueId val="{00000005-E8C2-4832-81AB-6D011EA00E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03080832"/>
        <c:axId val="203082368"/>
      </c:barChart>
      <c:catAx>
        <c:axId val="20308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03082368"/>
        <c:crosses val="autoZero"/>
        <c:auto val="1"/>
        <c:lblAlgn val="ctr"/>
        <c:lblOffset val="100"/>
        <c:noMultiLvlLbl val="0"/>
      </c:catAx>
      <c:valAx>
        <c:axId val="203082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308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431967315714921"/>
          <c:y val="1.9424711176913821E-2"/>
          <c:w val="0.83568032684285076"/>
          <c:h val="6.15147718619293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7F488-064B-437E-A4F0-C4323D730206}" type="datetimeFigureOut">
              <a:rPr lang="uk-UA" smtClean="0"/>
              <a:t>12.02.2024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DA39E-DA51-4953-BF41-031E5B83E8D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0378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DA39E-DA51-4953-BF41-031E5B83E8D7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16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BAB3F-D061-492D-AD99-B4D73025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466177-FDD0-4E0D-8B5C-6F19DE016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B9130E-7901-4BFA-9C0E-E9B9B3EB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BD8875-5C53-4FDC-B888-85CF418A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77E810-79D0-41D4-8DE2-82AE26B1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687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1A589-B2F2-4895-8B65-775A2105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BC1583-2DCD-419D-9AB2-B09CB0229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402D10-352F-477C-91D0-7D9F4C9A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10F3E5-C40E-472F-A658-B9A224A3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1ADAB-AA26-4445-AFFA-842A7696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52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54C724-F6CC-4A6F-B881-747186D21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434A0D-9567-4020-904E-4E5FAE5AF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445213-3159-4E91-BE42-25D42058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EB1D4E-BEB3-45AE-BBAC-1B321A50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89530-4829-4200-935E-EDC4AB49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718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7AA1B-3258-4ED7-8C85-4E307D582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4DBECC-9806-40A4-A25E-26F763E48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E10AA1-CC35-4208-8633-DBC700BC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44309F-19F8-4D1B-B720-531EDE67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369141-7994-4960-93B8-32465E34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058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FB94B-E9B5-423D-9083-97526A84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EAF78-852E-4CE9-9CF4-4127F4F1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CE31EE-68C7-4944-9A31-54AB6932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67804-5BBC-4828-BC93-3008C0088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B1FE8F-A4BB-49F9-A38A-F08C5120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511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1F29E-68DA-4C4B-B050-F6984C14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7737F4-C982-4FA6-BD78-FDDFF1C3A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4FE1B0-8DF9-4127-A6EE-3226EF67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274C73-ADCE-41FA-AC7F-BB304E278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491BE1-FF34-473A-A243-63D2B3A5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35FEA7-928D-4687-ADD0-56F9F19A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16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84057-C6AE-4DD2-99E5-08AE6792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7C29FE-83F9-4F11-ACCC-961EC446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DE3F10-2ECE-430B-9BCF-49AED4230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88C7F3-0B94-4CBA-B06C-EB069FD29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4FE31B-5E20-48B0-A94E-8823360BD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0CB38B-7D9C-4FA3-89A6-C67E5BE4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B3C104-CD79-4246-816E-1B2A180F7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A2376A-F320-4A6A-9C5A-7B65C941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34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B6ABF-8A55-44A0-947A-DAFFF128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E32705-80A8-4A7C-9125-6AAFDEF1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49D017-FC4A-49F7-A95B-201092A5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82D976-953C-4CE3-8701-4982FF16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5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9113E7-E84D-4F80-AD20-045B8235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E008E0-2793-4BFC-B131-77DE56F1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DA0720-A199-4A62-9612-5CA0C4A9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14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ED87F-06AC-4675-B7CF-0FB5BBA4D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D84737-E642-4D04-9A88-155E8482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6A77A3-3A39-4528-B854-47259F2E3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18C9E8-0A08-4B77-9722-028A3846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18C972-8F2A-4A40-852E-CEE2A1AE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B474CA-3BD2-4DD6-A76A-42FB95FB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404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F61A5-A56C-40DB-BC79-397C83CB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5F73DC-0D4E-453C-9A83-782759A6A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A82923-5021-4FE0-BD1D-476F596BF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4249EC-F6D8-47D7-8A29-C17BB39C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69B0E2-CD59-467A-A63E-D4B8540F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898172-D193-4901-9AF2-528BDD05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341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F1B194-569E-4A32-9E47-7F96211D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4AF0F5-5521-49B4-905E-A7119D1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F31158-B9A1-47B3-967C-28FBE452B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6BE8-59BB-45A2-B97B-724BF5E6CBE3}" type="datetimeFigureOut">
              <a:rPr lang="uk-UA" smtClean="0"/>
              <a:pPr/>
              <a:t>12.02.2024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5FF5BE-9A3D-434D-A3AE-22F7873BE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7BDF32-E80A-44AF-824F-14BE83C02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54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m1@probation.gov.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91" y="1578632"/>
            <a:ext cx="8911086" cy="248440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РЕЗУЛЬТАТИ ДІЯЛЬНОСТІ ФІЛІЇ </a:t>
            </a:r>
            <a:b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ДЕРЖАВНОЇ УСТАНОВИ «ЦЕНТР ПРОБАЦІЇ» </a:t>
            </a:r>
            <a:b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В СУМСЬКІЙ ОБЛАСТІ ТА ЇЇ УПОВНОВАЖЕНИХ ОРГАНІВ З ПИТАНЬ ПРОБАЦІЇ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069157"/>
            <a:ext cx="5980981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000" dirty="0">
                <a:latin typeface="Segoe UI" panose="020B0502040204020203" pitchFamily="34" charset="0"/>
                <a:cs typeface="Segoe UI" panose="020B0502040204020203" pitchFamily="34" charset="0"/>
              </a:rPr>
              <a:t>Микола </a:t>
            </a:r>
            <a:r>
              <a:rPr lang="uk-UA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Гричковський</a:t>
            </a:r>
            <a:r>
              <a:rPr lang="uk-UA" sz="2000" dirty="0">
                <a:latin typeface="Segoe UI" panose="020B0502040204020203" pitchFamily="34" charset="0"/>
                <a:cs typeface="Segoe UI" panose="020B0502040204020203" pitchFamily="34" charset="0"/>
              </a:rPr>
              <a:t> начальник філії Державної установи «Центр пробації» в Сумській області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2024 рік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645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ОРГАНІЗАЦІЙНО-ШТАТНА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42639"/>
            <a:ext cx="5979207" cy="41581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Відповідно до штатного розпису передбачено </a:t>
            </a:r>
            <a:r>
              <a:rPr lang="uk-UA" sz="2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82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 посади працівників які працюють за трудовим договором.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Станом на 01.01.2024 року фактична чисельність персоналу філії Центру пробації в Сумській області становить 70 працівників, які працюють  за трудовим договором. 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Загальний некомплект персоналу – 12 посад.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 Протягом 2023 року звільнено 36 осіб, 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з них начальницького складу – 25 осіб, за трудовим договором – 11. 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Прийнято на роботу – 49 осіб.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 Звільнення персоналу  по негативним мотивам відсутні.</a:t>
            </a: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Рисунок 8" descr="Результат пошуку зображень за запитом &quot;карта сумської області по районам цвітна&quot;">
            <a:extLst>
              <a:ext uri="{FF2B5EF4-FFF2-40B4-BE49-F238E27FC236}">
                <a16:creationId xmlns:a16="http://schemas.microsoft.com/office/drawing/2014/main" id="{25333937-DE47-43EC-9A10-62E3E5101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690" y="941877"/>
            <a:ext cx="5307111" cy="591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Овал 11">
            <a:extLst>
              <a:ext uri="{FF2B5EF4-FFF2-40B4-BE49-F238E27FC236}">
                <a16:creationId xmlns:a16="http://schemas.microsoft.com/office/drawing/2014/main" id="{F7C49065-BB1C-4779-BD09-D50F06F78D77}"/>
              </a:ext>
            </a:extLst>
          </p:cNvPr>
          <p:cNvSpPr/>
          <p:nvPr/>
        </p:nvSpPr>
        <p:spPr>
          <a:xfrm>
            <a:off x="1793557" y="119799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92BBFC84-5AE0-4BE3-ADF9-59F106DA19A7}"/>
              </a:ext>
            </a:extLst>
          </p:cNvPr>
          <p:cNvSpPr/>
          <p:nvPr/>
        </p:nvSpPr>
        <p:spPr>
          <a:xfrm>
            <a:off x="1904422" y="1761628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6885D7A-E65C-4380-BDFC-5B612BB9538C}"/>
              </a:ext>
            </a:extLst>
          </p:cNvPr>
          <p:cNvSpPr/>
          <p:nvPr/>
        </p:nvSpPr>
        <p:spPr>
          <a:xfrm>
            <a:off x="1199336" y="217086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4722333" y="546660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BE0EEDE-BB41-44FF-9739-6FB19E457152}"/>
              </a:ext>
            </a:extLst>
          </p:cNvPr>
          <p:cNvSpPr/>
          <p:nvPr/>
        </p:nvSpPr>
        <p:spPr>
          <a:xfrm>
            <a:off x="3907464" y="5199786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4445594" y="454114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188437" y="4916385"/>
            <a:ext cx="360000" cy="3976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544696" y="608214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973547" y="509730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125947" y="524970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221442" y="496271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798882" y="429571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347619" y="471135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001255" y="412748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296159" y="354361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999769" y="395727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308528" y="282911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983442" y="237587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758804" y="397310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420356" y="4501556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822137" y="451145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4521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023" y="427839"/>
            <a:ext cx="6961544" cy="145129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Випробування, </a:t>
            </a:r>
            <a:r>
              <a:rPr lang="uk-UA" sz="1800" u="sng" dirty="0">
                <a:latin typeface="Segoe UI" panose="020B0502040204020203" pitchFamily="34" charset="0"/>
                <a:cs typeface="Segoe UI" panose="020B0502040204020203" pitchFamily="34" charset="0"/>
              </a:rPr>
              <a:t>виправні</a:t>
            </a:r>
            <a:r>
              <a:rPr lang="uk-UA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 роботи, громадські роботи,  позбавлені права обіймати посади чи діяльність, штрафи та суспільно корисні роботи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973304"/>
              </p:ext>
            </p:extLst>
          </p:nvPr>
        </p:nvGraphicFramePr>
        <p:xfrm>
          <a:off x="269846" y="1687770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625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5" y="350841"/>
            <a:ext cx="5563401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ПОВТОРНА ЗЛОЧИННІСТЬ 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340418"/>
              </p:ext>
            </p:extLst>
          </p:nvPr>
        </p:nvGraphicFramePr>
        <p:xfrm>
          <a:off x="302004" y="1276709"/>
          <a:ext cx="1129643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766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КЛЮЧОВІ ПРІОРИТЕТИ ФІЛІЇ ДУ “ЦЕНТР ПРОБАЦІЇ” В СУМСЬКІЙ ОБЛАСТІ НА 2024 РІК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1109" y="5940425"/>
            <a:ext cx="1934691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Місце для вмісту 6">
            <a:extLst>
              <a:ext uri="{FF2B5EF4-FFF2-40B4-BE49-F238E27FC236}">
                <a16:creationId xmlns:a16="http://schemas.microsoft.com/office/drawing/2014/main" id="{F7F15FC9-C9CA-404A-AEC4-963A16F52935}"/>
              </a:ext>
            </a:extLst>
          </p:cNvPr>
          <p:cNvSpPr txBox="1">
            <a:spLocks/>
          </p:cNvSpPr>
          <p:nvPr/>
        </p:nvSpPr>
        <p:spPr>
          <a:xfrm>
            <a:off x="0" y="2609533"/>
            <a:ext cx="11990717" cy="424846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якісний підбір кадрів, зміцнення корпоративної культури працівників, підвищення рівня  ефективності управління персоналом;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дотримання прав людини і громадянина при виконанні покарань, не пов’язаних з позбавленням волі;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забезпечення якісного та ефективного тестування програмного забезпечення Єдиного реєстру засуджених та осіб, узятих під варту;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взаємодія з судами, прокуратурою, регіональним центром БВПД та його представництвами,  поліцією та іншими учасниками системи правосуддя;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розвиток банку ресурсів з надання послуг клієнтам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 розвиток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волонтерства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 урахуванням позитивного досвіду;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реалізація заходів комунікативної політики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підвищення рівня поінформованості суспільства про переваги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 актуальні питання діяльності уповноважених органів з питань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72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220" y="5286149"/>
            <a:ext cx="1181080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9" name="Рисунок 5" descr="logo_probation_Ukr.png">
            <a:extLst>
              <a:ext uri="{FF2B5EF4-FFF2-40B4-BE49-F238E27FC236}">
                <a16:creationId xmlns:a16="http://schemas.microsoft.com/office/drawing/2014/main" id="{2EB46C63-8C59-4325-8C25-2C10D3C628F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5330" y="1788843"/>
            <a:ext cx="5605634" cy="2618457"/>
          </a:xfrm>
          <a:prstGeom prst="rect">
            <a:avLst/>
          </a:prstGeom>
          <a:noFill/>
          <a:ln>
            <a:noFill/>
          </a:ln>
          <a:effectLst>
            <a:outerShdw blurRad="50800" dist="1854200" dir="13500000" algn="br" rotWithShape="0">
              <a:prstClr val="black">
                <a:alpha val="17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0" name="TextBox 5">
            <a:extLst>
              <a:ext uri="{FF2B5EF4-FFF2-40B4-BE49-F238E27FC236}">
                <a16:creationId xmlns:a16="http://schemas.microsoft.com/office/drawing/2014/main" id="{3B6B1FD4-9B4A-48B0-BC6C-BFDFA9BBF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8403" y="5144399"/>
            <a:ext cx="6288577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Філія ДУ «Центр </a:t>
            </a:r>
            <a:r>
              <a:rPr lang="uk-UA" altLang="uk-UA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пробації</a:t>
            </a: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в Сумській області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вул. Івана </a:t>
            </a:r>
            <a:r>
              <a:rPr lang="uk-UA" altLang="uk-UA" sz="2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Харитоненка</a:t>
            </a:r>
            <a:r>
              <a:rPr lang="uk-UA" alt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12, м. Суми, 40022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/>
              </a:rPr>
              <a:t>sm1@probation.gov.ua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64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6891</TotalTime>
  <Words>315</Words>
  <Application>Microsoft Office PowerPoint</Application>
  <PresentationFormat>Широкий екран</PresentationFormat>
  <Paragraphs>47</Paragraphs>
  <Slides>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Times New Roman</vt:lpstr>
      <vt:lpstr>Тема Office</vt:lpstr>
      <vt:lpstr>РЕЗУЛЬТАТИ ДІЯЛЬНОСТІ ФІЛІЇ  ДЕРЖАВНОЇ УСТАНОВИ «ЦЕНТР ПРОБАЦІЇ»  В СУМСЬКІЙ ОБЛАСТІ ТА ЇЇ УПОВНОВАЖЕНИХ ОРГАНІВ З ПИТАНЬ ПРОБАЦІЇ</vt:lpstr>
      <vt:lpstr>ОРГАНІЗАЦІЙНО-ШТАТНА СТРУКТУРА</vt:lpstr>
      <vt:lpstr>НАГЛЯДОВА ПРОБАЦІЯ Випробування, виправні роботи, громадські роботи,  позбавлені права обіймати посади чи діяльність, штрафи та суспільно корисні роботи  </vt:lpstr>
      <vt:lpstr>ПОВТОРНА ЗЛОЧИННІСТЬ </vt:lpstr>
      <vt:lpstr>КЛЮЧОВІ ПРІОРИТЕТИ ФІЛІЇ ДУ “ЦЕНТР ПРОБАЦІЇ” В СУМСЬКІЙ ОБЛАСТІ НА 2024 РІК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Гричковский</dc:creator>
  <cp:lastModifiedBy>ПК-14</cp:lastModifiedBy>
  <cp:revision>156</cp:revision>
  <cp:lastPrinted>2024-02-01T10:47:54Z</cp:lastPrinted>
  <dcterms:created xsi:type="dcterms:W3CDTF">2022-01-10T14:46:17Z</dcterms:created>
  <dcterms:modified xsi:type="dcterms:W3CDTF">2024-02-12T07:22:28Z</dcterms:modified>
</cp:coreProperties>
</file>