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5">
  <p:sldMasterIdLst>
    <p:sldMasterId id="2147483648" r:id="rId1"/>
  </p:sldMasterIdLst>
  <p:notesMasterIdLst>
    <p:notesMasterId r:id="rId8"/>
  </p:notesMasterIdLst>
  <p:sldIdLst>
    <p:sldId id="274" r:id="rId2"/>
    <p:sldId id="552" r:id="rId3"/>
    <p:sldId id="558" r:id="rId4"/>
    <p:sldId id="555" r:id="rId5"/>
    <p:sldId id="554" r:id="rId6"/>
    <p:sldId id="556" r:id="rId7"/>
  </p:sldIdLst>
  <p:sldSz cx="12798425" cy="7199313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403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6" roundtripDataSignature="AMtx7mgsXtYLq22PgSUecI7ZcGG3BRWu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C64B"/>
    <a:srgbClr val="1F4E79"/>
    <a:srgbClr val="003D79"/>
    <a:srgbClr val="FFFFFF"/>
    <a:srgbClr val="70AD47"/>
    <a:srgbClr val="A5A5A5"/>
    <a:srgbClr val="01503C"/>
    <a:srgbClr val="CDC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F3871AF-1E5E-4F10-899F-E58F4FC9C79A}">
  <a:tblStyle styleId="{5F3871AF-1E5E-4F10-899F-E58F4FC9C79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4FB7143-2730-4A17-B11D-E693CEBB3747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6" y="72"/>
      </p:cViewPr>
      <p:guideLst>
        <p:guide orient="horz" pos="2267"/>
        <p:guide pos="40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46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49" Type="http://schemas.openxmlformats.org/officeDocument/2006/relationships/theme" Target="theme/theme1.xml"/><Relationship Id="rId4" Type="http://schemas.openxmlformats.org/officeDocument/2006/relationships/slide" Target="slides/slide3.xml"/><Relationship Id="rId4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3169919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8" y="1"/>
            <a:ext cx="3169919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1" y="4620579"/>
            <a:ext cx="5852160" cy="37804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6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119475"/>
            <a:ext cx="3169919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8" y="9119475"/>
            <a:ext cx="3169919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56453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uk-UA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184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731521" y="4620579"/>
            <a:ext cx="5852160" cy="3780471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5630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731521" y="4620579"/>
            <a:ext cx="5852160" cy="3780471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4460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8817" y="4822271"/>
            <a:ext cx="5510530" cy="3945492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6431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731521" y="4620579"/>
            <a:ext cx="5852160" cy="3780471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7660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731521" y="4620579"/>
            <a:ext cx="5852160" cy="3780471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133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Заголовок и объект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id="{CC6A5E82-9981-4473-8917-BF8537AB03D5}"/>
              </a:ext>
            </a:extLst>
          </p:cNvPr>
          <p:cNvSpPr/>
          <p:nvPr userDrawn="1"/>
        </p:nvSpPr>
        <p:spPr>
          <a:xfrm>
            <a:off x="4445976" y="6655537"/>
            <a:ext cx="8352000" cy="305100"/>
          </a:xfrm>
          <a:prstGeom prst="rect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46D19B2F-64DE-486B-833B-2648D09DE85E}"/>
              </a:ext>
            </a:extLst>
          </p:cNvPr>
          <p:cNvSpPr/>
          <p:nvPr userDrawn="1"/>
        </p:nvSpPr>
        <p:spPr>
          <a:xfrm>
            <a:off x="1" y="6655537"/>
            <a:ext cx="544282" cy="305100"/>
          </a:xfrm>
          <a:prstGeom prst="rect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Google Shape;24;p18"/>
          <p:cNvSpPr txBox="1">
            <a:spLocks noGrp="1"/>
          </p:cNvSpPr>
          <p:nvPr>
            <p:ph type="sldNum" idx="12"/>
          </p:nvPr>
        </p:nvSpPr>
        <p:spPr>
          <a:xfrm>
            <a:off x="11656377" y="6655537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 dirty="0"/>
          </a:p>
        </p:txBody>
      </p:sp>
      <p:pic>
        <p:nvPicPr>
          <p:cNvPr id="29" name="Google Shape;29;p18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71895" y="56337"/>
            <a:ext cx="1256950" cy="629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25435" y="6655537"/>
            <a:ext cx="2782514" cy="305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6344" y="6583340"/>
            <a:ext cx="758911" cy="4494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dt" idx="10"/>
          </p:nvPr>
        </p:nvSpPr>
        <p:spPr>
          <a:xfrm>
            <a:off x="879894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ftr" idx="11"/>
          </p:nvPr>
        </p:nvSpPr>
        <p:spPr>
          <a:xfrm>
            <a:off x="4239480" y="6672701"/>
            <a:ext cx="4319469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sldNum" idx="12"/>
          </p:nvPr>
        </p:nvSpPr>
        <p:spPr>
          <a:xfrm>
            <a:off x="9038890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4"/>
          <p:cNvSpPr txBox="1">
            <a:spLocks noGrp="1"/>
          </p:cNvSpPr>
          <p:nvPr>
            <p:ph type="title"/>
          </p:nvPr>
        </p:nvSpPr>
        <p:spPr>
          <a:xfrm>
            <a:off x="881560" y="479954"/>
            <a:ext cx="4127825" cy="1679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5441000" y="1036570"/>
            <a:ext cx="6479202" cy="5116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body" idx="2"/>
          </p:nvPr>
        </p:nvSpPr>
        <p:spPr>
          <a:xfrm>
            <a:off x="881560" y="2159796"/>
            <a:ext cx="4127825" cy="400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dt" idx="10"/>
          </p:nvPr>
        </p:nvSpPr>
        <p:spPr>
          <a:xfrm>
            <a:off x="879894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ftr" idx="11"/>
          </p:nvPr>
        </p:nvSpPr>
        <p:spPr>
          <a:xfrm>
            <a:off x="4239480" y="6672701"/>
            <a:ext cx="4319469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sldNum" idx="12"/>
          </p:nvPr>
        </p:nvSpPr>
        <p:spPr>
          <a:xfrm>
            <a:off x="9038890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5"/>
          <p:cNvSpPr txBox="1">
            <a:spLocks noGrp="1"/>
          </p:cNvSpPr>
          <p:nvPr>
            <p:ph type="title"/>
          </p:nvPr>
        </p:nvSpPr>
        <p:spPr>
          <a:xfrm>
            <a:off x="881560" y="479954"/>
            <a:ext cx="4127825" cy="1679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>
            <a:spLocks noGrp="1"/>
          </p:cNvSpPr>
          <p:nvPr>
            <p:ph type="pic" idx="2"/>
          </p:nvPr>
        </p:nvSpPr>
        <p:spPr>
          <a:xfrm>
            <a:off x="5441000" y="1036570"/>
            <a:ext cx="6479202" cy="5116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81560" y="2159796"/>
            <a:ext cx="4127825" cy="400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dt" idx="10"/>
          </p:nvPr>
        </p:nvSpPr>
        <p:spPr>
          <a:xfrm>
            <a:off x="879894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ftr" idx="11"/>
          </p:nvPr>
        </p:nvSpPr>
        <p:spPr>
          <a:xfrm>
            <a:off x="4239480" y="6672701"/>
            <a:ext cx="4319469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sldNum" idx="12"/>
          </p:nvPr>
        </p:nvSpPr>
        <p:spPr>
          <a:xfrm>
            <a:off x="9038890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6"/>
          <p:cNvSpPr txBox="1">
            <a:spLocks noGrp="1"/>
          </p:cNvSpPr>
          <p:nvPr>
            <p:ph type="title"/>
          </p:nvPr>
        </p:nvSpPr>
        <p:spPr>
          <a:xfrm>
            <a:off x="879892" y="383299"/>
            <a:ext cx="11038642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body" idx="1"/>
          </p:nvPr>
        </p:nvSpPr>
        <p:spPr>
          <a:xfrm rot="5400000">
            <a:off x="4115264" y="-1318888"/>
            <a:ext cx="4567898" cy="110386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dt" idx="10"/>
          </p:nvPr>
        </p:nvSpPr>
        <p:spPr>
          <a:xfrm>
            <a:off x="879894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ftr" idx="11"/>
          </p:nvPr>
        </p:nvSpPr>
        <p:spPr>
          <a:xfrm>
            <a:off x="4239480" y="6672701"/>
            <a:ext cx="4319469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sldNum" idx="12"/>
          </p:nvPr>
        </p:nvSpPr>
        <p:spPr>
          <a:xfrm>
            <a:off x="9038890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7"/>
          <p:cNvSpPr txBox="1">
            <a:spLocks noGrp="1"/>
          </p:cNvSpPr>
          <p:nvPr>
            <p:ph type="title"/>
          </p:nvPr>
        </p:nvSpPr>
        <p:spPr>
          <a:xfrm rot="5400000">
            <a:off x="7488163" y="2054012"/>
            <a:ext cx="6101085" cy="2759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 rot="5400000">
            <a:off x="1888851" y="-625658"/>
            <a:ext cx="6101085" cy="8119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dt" idx="10"/>
          </p:nvPr>
        </p:nvSpPr>
        <p:spPr>
          <a:xfrm>
            <a:off x="879894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ftr" idx="11"/>
          </p:nvPr>
        </p:nvSpPr>
        <p:spPr>
          <a:xfrm>
            <a:off x="4239480" y="6672701"/>
            <a:ext cx="4319469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sldNum" idx="12"/>
          </p:nvPr>
        </p:nvSpPr>
        <p:spPr>
          <a:xfrm>
            <a:off x="9038890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879892" y="383299"/>
            <a:ext cx="11038642" cy="139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879892" y="1916484"/>
            <a:ext cx="11038642" cy="456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dt" idx="10"/>
          </p:nvPr>
        </p:nvSpPr>
        <p:spPr>
          <a:xfrm>
            <a:off x="879894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ftr" idx="11"/>
          </p:nvPr>
        </p:nvSpPr>
        <p:spPr>
          <a:xfrm>
            <a:off x="4239480" y="6672701"/>
            <a:ext cx="4319469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sldNum" idx="12"/>
          </p:nvPr>
        </p:nvSpPr>
        <p:spPr>
          <a:xfrm>
            <a:off x="9038890" y="6672701"/>
            <a:ext cx="2879645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16.jpe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9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://bdf.gov.ua/" TargetMode="External"/><Relationship Id="rId11" Type="http://schemas.openxmlformats.org/officeDocument/2006/relationships/image" Target="../media/image11.jpg"/><Relationship Id="rId5" Type="http://schemas.openxmlformats.org/officeDocument/2006/relationships/image" Target="../media/image18.svg"/><Relationship Id="rId10" Type="http://schemas.openxmlformats.org/officeDocument/2006/relationships/image" Target="../media/image22.sv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6C86A8BE-C30E-4A5E-B922-7E17B9946C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</a:t>
            </a:fld>
            <a:endParaRPr lang="uk-UA"/>
          </a:p>
        </p:txBody>
      </p:sp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20A9B64A-ADCD-47F1-857F-C893DE1B753F}"/>
              </a:ext>
            </a:extLst>
          </p:cNvPr>
          <p:cNvSpPr/>
          <p:nvPr/>
        </p:nvSpPr>
        <p:spPr>
          <a:xfrm>
            <a:off x="0" y="2439959"/>
            <a:ext cx="12798425" cy="2680173"/>
          </a:xfrm>
          <a:prstGeom prst="rect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Google Shape;21;p17">
            <a:extLst>
              <a:ext uri="{FF2B5EF4-FFF2-40B4-BE49-F238E27FC236}">
                <a16:creationId xmlns:a16="http://schemas.microsoft.com/office/drawing/2014/main" id="{14C7BDC4-727C-4EBE-94AD-DB9D329838F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0822" y="610396"/>
            <a:ext cx="1882381" cy="102791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92;p1">
            <a:extLst>
              <a:ext uri="{FF2B5EF4-FFF2-40B4-BE49-F238E27FC236}">
                <a16:creationId xmlns:a16="http://schemas.microsoft.com/office/drawing/2014/main" id="{3A49B13A-A3B5-4CFE-910C-C48CCDF8C753}"/>
              </a:ext>
            </a:extLst>
          </p:cNvPr>
          <p:cNvSpPr txBox="1">
            <a:spLocks/>
          </p:cNvSpPr>
          <p:nvPr/>
        </p:nvSpPr>
        <p:spPr>
          <a:xfrm>
            <a:off x="354563" y="2439959"/>
            <a:ext cx="12139127" cy="2680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00000"/>
              </a:lnSpc>
              <a:buClr>
                <a:srgbClr val="1E4E79"/>
              </a:buClr>
              <a:buSzPts val="2400"/>
            </a:pPr>
            <a:r>
              <a:rPr lang="uk-UA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Спільна програма Фонду розвитку підприємництва з місцевими органами влади України</a:t>
            </a:r>
          </a:p>
          <a:p>
            <a:pPr>
              <a:lnSpc>
                <a:spcPct val="100000"/>
              </a:lnSpc>
              <a:buClr>
                <a:srgbClr val="1E4E79"/>
              </a:buClr>
              <a:buSzPts val="2400"/>
            </a:pPr>
            <a:endParaRPr lang="en-US" sz="24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buClr>
                <a:srgbClr val="1E4E79"/>
              </a:buClr>
              <a:buSzPts val="2400"/>
            </a:pPr>
            <a:r>
              <a:rPr lang="uk-UA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«Додаткова компенсація для відновлення мікро, малих та середніх підприємств регіону в рамках Державної програми «Доступні кредити 5-7-9%»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21" name="Google Shape;20;p17">
            <a:extLst>
              <a:ext uri="{FF2B5EF4-FFF2-40B4-BE49-F238E27FC236}">
                <a16:creationId xmlns:a16="http://schemas.microsoft.com/office/drawing/2014/main" id="{2090BCC8-69AD-4514-9929-2ABA4176B74A}"/>
              </a:ext>
            </a:extLst>
          </p:cNvPr>
          <p:cNvSpPr/>
          <p:nvPr/>
        </p:nvSpPr>
        <p:spPr>
          <a:xfrm>
            <a:off x="6968908" y="6141633"/>
            <a:ext cx="4574796" cy="511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Квітень 2021</a:t>
            </a:r>
            <a:endParaRPr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1" name="Google Shape;20;p17">
            <a:extLst>
              <a:ext uri="{FF2B5EF4-FFF2-40B4-BE49-F238E27FC236}">
                <a16:creationId xmlns:a16="http://schemas.microsoft.com/office/drawing/2014/main" id="{6176A086-F146-41AB-B17E-9E3F11C5438E}"/>
              </a:ext>
            </a:extLst>
          </p:cNvPr>
          <p:cNvSpPr/>
          <p:nvPr/>
        </p:nvSpPr>
        <p:spPr>
          <a:xfrm>
            <a:off x="2215553" y="473320"/>
            <a:ext cx="2171696" cy="511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b="1" i="0" u="none" strike="noStrike" cap="none" dirty="0">
                <a:solidFill>
                  <a:schemeClr val="accent5">
                    <a:lumMod val="50000"/>
                    <a:alpha val="88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Фонд розвитку підприємництва</a:t>
            </a:r>
            <a:endParaRPr sz="2000" b="1" i="0" u="none" strike="noStrike" cap="none" dirty="0">
              <a:solidFill>
                <a:schemeClr val="accent5">
                  <a:lumMod val="50000"/>
                  <a:alpha val="88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Рисунок 23" descr="Зображення, що містить надворі, вантажівка, трава, автомобіль&#10;&#10;Автоматично згенерований опис">
            <a:extLst>
              <a:ext uri="{FF2B5EF4-FFF2-40B4-BE49-F238E27FC236}">
                <a16:creationId xmlns:a16="http://schemas.microsoft.com/office/drawing/2014/main" id="{39E20EB7-E41B-4BB3-9EE0-720AB7BCCC3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09634" y="5120132"/>
            <a:ext cx="1414843" cy="1404000"/>
          </a:xfrm>
          <a:prstGeom prst="rect">
            <a:avLst/>
          </a:prstGeom>
        </p:spPr>
      </p:pic>
      <p:pic>
        <p:nvPicPr>
          <p:cNvPr id="25" name="Рисунок 24" descr="Зображення, що містить будівля, сидить, у приміщенні, закрити&#10;&#10;Автоматично згенерований опис">
            <a:extLst>
              <a:ext uri="{FF2B5EF4-FFF2-40B4-BE49-F238E27FC236}">
                <a16:creationId xmlns:a16="http://schemas.microsoft.com/office/drawing/2014/main" id="{23FE0B83-CD96-4E4F-8976-7ADE95B4E62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1159" y="5120132"/>
            <a:ext cx="1404327" cy="1404000"/>
          </a:xfrm>
          <a:prstGeom prst="rect">
            <a:avLst/>
          </a:prstGeom>
        </p:spPr>
      </p:pic>
      <p:pic>
        <p:nvPicPr>
          <p:cNvPr id="26" name="Рисунок 25" descr="Зображення, що містить будівля, вантажівка, чоловік, сидить&#10;&#10;Автоматично згенерований опис">
            <a:extLst>
              <a:ext uri="{FF2B5EF4-FFF2-40B4-BE49-F238E27FC236}">
                <a16:creationId xmlns:a16="http://schemas.microsoft.com/office/drawing/2014/main" id="{6AE70608-E704-4B29-A63F-704272C8829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9607" y="5120132"/>
            <a:ext cx="1386736" cy="1404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78AA61-65F9-45CA-AA2E-C242F412D7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300" y="5345569"/>
            <a:ext cx="5482048" cy="842838"/>
          </a:xfrm>
          <a:prstGeom prst="rect">
            <a:avLst/>
          </a:prstGeom>
        </p:spPr>
      </p:pic>
      <p:pic>
        <p:nvPicPr>
          <p:cNvPr id="29" name="Рисунок 28" descr="Зображення, що містить у приміщенні, стіл, чашка, їжа&#10;&#10;Автоматично згенерований опис">
            <a:extLst>
              <a:ext uri="{FF2B5EF4-FFF2-40B4-BE49-F238E27FC236}">
                <a16:creationId xmlns:a16="http://schemas.microsoft.com/office/drawing/2014/main" id="{635362AF-3FAA-4AFD-943E-5AD5B80B48F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09923" y="5120132"/>
            <a:ext cx="1397436" cy="1404000"/>
          </a:xfrm>
          <a:prstGeom prst="rect">
            <a:avLst/>
          </a:prstGeom>
        </p:spPr>
      </p:pic>
      <p:pic>
        <p:nvPicPr>
          <p:cNvPr id="31" name="Рисунок 30" descr="Зображення, що містить у приміщенні, сидить, світлий, вогонь&#10;&#10;Автоматично згенерований опис">
            <a:extLst>
              <a:ext uri="{FF2B5EF4-FFF2-40B4-BE49-F238E27FC236}">
                <a16:creationId xmlns:a16="http://schemas.microsoft.com/office/drawing/2014/main" id="{3A100590-76DB-4137-A0D9-49F05F6FEC20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99583" y="5120132"/>
            <a:ext cx="1419372" cy="14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6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640320" y="2557624"/>
            <a:ext cx="4766368" cy="360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>
                <a:solidFill>
                  <a:srgbClr val="003D79"/>
                </a:solidFill>
              </a:rPr>
              <a:t>Регіональні програми підтримки ММСП</a:t>
            </a:r>
          </a:p>
        </p:txBody>
      </p:sp>
      <p:sp>
        <p:nvSpPr>
          <p:cNvPr id="101" name="Google Shape;101;p2"/>
          <p:cNvSpPr txBox="1">
            <a:spLocks noGrp="1"/>
          </p:cNvSpPr>
          <p:nvPr>
            <p:ph type="sldNum" idx="12"/>
          </p:nvPr>
        </p:nvSpPr>
        <p:spPr>
          <a:xfrm>
            <a:off x="11682393" y="6655538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2</a:t>
            </a:fld>
            <a:endParaRPr/>
          </a:p>
        </p:txBody>
      </p:sp>
      <p:sp>
        <p:nvSpPr>
          <p:cNvPr id="3" name="Google Shape;118;p3">
            <a:extLst>
              <a:ext uri="{FF2B5EF4-FFF2-40B4-BE49-F238E27FC236}">
                <a16:creationId xmlns:a16="http://schemas.microsoft.com/office/drawing/2014/main" id="{07F8FD93-AFF3-4E93-9C7C-1445D30D9D9A}"/>
              </a:ext>
            </a:extLst>
          </p:cNvPr>
          <p:cNvSpPr txBox="1"/>
          <p:nvPr/>
        </p:nvSpPr>
        <p:spPr>
          <a:xfrm>
            <a:off x="327850" y="88542"/>
            <a:ext cx="10139362" cy="601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0" bIns="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2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З метою збільшення обсягу державної підтримки малого бізнесу України в рамках Програми 5-7-9% Фонд розпочав співпрацю з місцевими органами влади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" name="Прямокутник 8">
            <a:extLst>
              <a:ext uri="{FF2B5EF4-FFF2-40B4-BE49-F238E27FC236}">
                <a16:creationId xmlns:a16="http://schemas.microsoft.com/office/drawing/2014/main" id="{93C77D99-6993-4302-8DD4-AFA82754889E}"/>
              </a:ext>
            </a:extLst>
          </p:cNvPr>
          <p:cNvSpPr/>
          <p:nvPr/>
        </p:nvSpPr>
        <p:spPr>
          <a:xfrm>
            <a:off x="311727" y="918952"/>
            <a:ext cx="12174971" cy="36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/>
              <a:t>Основна мета співпраці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FBECC8-8D0C-4506-89A2-22FA1228ACB8}"/>
              </a:ext>
            </a:extLst>
          </p:cNvPr>
          <p:cNvSpPr/>
          <p:nvPr/>
        </p:nvSpPr>
        <p:spPr>
          <a:xfrm>
            <a:off x="311727" y="1267780"/>
            <a:ext cx="12174971" cy="10800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Об'єднання Державної програми «Доступні кредити 5-7-9%» з Регіональними програмами підтримки ММСП,</a:t>
            </a:r>
          </a:p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об'єднання державного бюджету та місцевих бюджетів</a:t>
            </a:r>
          </a:p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для </a:t>
            </a:r>
          </a:p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додаткової компенсації процентної ставки за кредитами ММСП з метою їх швидкого відновлення у воєнний стан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01" y="3074357"/>
            <a:ext cx="3229376" cy="1874833"/>
          </a:xfrm>
          <a:prstGeom prst="rect">
            <a:avLst/>
          </a:prstGeom>
        </p:spPr>
      </p:pic>
      <p:sp>
        <p:nvSpPr>
          <p:cNvPr id="6" name="Плюс 5"/>
          <p:cNvSpPr/>
          <p:nvPr/>
        </p:nvSpPr>
        <p:spPr>
          <a:xfrm>
            <a:off x="5822791" y="3367462"/>
            <a:ext cx="1152842" cy="1152000"/>
          </a:xfrm>
          <a:prstGeom prst="mathPlus">
            <a:avLst>
              <a:gd name="adj1" fmla="val 19551"/>
            </a:avLst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Прямоугольник 26"/>
          <p:cNvSpPr/>
          <p:nvPr/>
        </p:nvSpPr>
        <p:spPr>
          <a:xfrm>
            <a:off x="1029701" y="2543890"/>
            <a:ext cx="3229376" cy="5304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Державна програма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1727" y="2497297"/>
            <a:ext cx="12174971" cy="3028950"/>
          </a:xfrm>
          <a:prstGeom prst="roundRect">
            <a:avLst>
              <a:gd name="adj" fmla="val 20371"/>
            </a:avLst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Равнобедренный треугольник 2">
            <a:extLst>
              <a:ext uri="{FF2B5EF4-FFF2-40B4-BE49-F238E27FC236}">
                <a16:creationId xmlns:a16="http://schemas.microsoft.com/office/drawing/2014/main" id="{F29D9A8D-82C7-4749-8269-03DB8ED485AF}"/>
              </a:ext>
            </a:extLst>
          </p:cNvPr>
          <p:cNvSpPr/>
          <p:nvPr/>
        </p:nvSpPr>
        <p:spPr>
          <a:xfrm rot="10800000">
            <a:off x="4598555" y="5441647"/>
            <a:ext cx="3600000" cy="360000"/>
          </a:xfrm>
          <a:prstGeom prst="triangle">
            <a:avLst/>
          </a:prstGeom>
          <a:solidFill>
            <a:srgbClr val="5DC64B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кутник 8">
            <a:extLst>
              <a:ext uri="{FF2B5EF4-FFF2-40B4-BE49-F238E27FC236}">
                <a16:creationId xmlns:a16="http://schemas.microsoft.com/office/drawing/2014/main" id="{E5C108E0-9BA2-4006-97EA-EE89284B7B91}"/>
              </a:ext>
            </a:extLst>
          </p:cNvPr>
          <p:cNvSpPr/>
          <p:nvPr/>
        </p:nvSpPr>
        <p:spPr>
          <a:xfrm>
            <a:off x="2331212" y="5908257"/>
            <a:ext cx="8136000" cy="504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Збільшення розміру державної підтримки ММСП в умовах війни </a:t>
            </a:r>
          </a:p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за рахунок об'єднання державного та місцевих бюджетів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C16F828-4B54-47FC-AE54-B486768EFA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4721" y="2901695"/>
            <a:ext cx="3506654" cy="2232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AC313B-8366-4C4F-A49E-9503F3BDB2A7}"/>
              </a:ext>
            </a:extLst>
          </p:cNvPr>
          <p:cNvSpPr/>
          <p:nvPr/>
        </p:nvSpPr>
        <p:spPr>
          <a:xfrm>
            <a:off x="8279834" y="5055807"/>
            <a:ext cx="2268657" cy="36000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Діючі Спільні програми</a:t>
            </a:r>
            <a:endParaRPr lang="ru-RU" dirty="0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A41C1D7-44FC-480F-B920-130932580871}"/>
              </a:ext>
            </a:extLst>
          </p:cNvPr>
          <p:cNvCxnSpPr>
            <a:endCxn id="9" idx="0"/>
          </p:cNvCxnSpPr>
          <p:nvPr/>
        </p:nvCxnSpPr>
        <p:spPr>
          <a:xfrm>
            <a:off x="8798560" y="3698240"/>
            <a:ext cx="615603" cy="135756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6C894F43-0D68-494F-884F-5C8C11A05749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414163" y="3620352"/>
            <a:ext cx="621298" cy="143545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97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sldNum" idx="12"/>
          </p:nvPr>
        </p:nvSpPr>
        <p:spPr>
          <a:xfrm>
            <a:off x="11682393" y="6655538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3</a:t>
            </a:fld>
            <a:endParaRPr/>
          </a:p>
        </p:txBody>
      </p:sp>
      <p:sp>
        <p:nvSpPr>
          <p:cNvPr id="3" name="Google Shape;118;p3">
            <a:extLst>
              <a:ext uri="{FF2B5EF4-FFF2-40B4-BE49-F238E27FC236}">
                <a16:creationId xmlns:a16="http://schemas.microsoft.com/office/drawing/2014/main" id="{07F8FD93-AFF3-4E93-9C7C-1445D30D9D9A}"/>
              </a:ext>
            </a:extLst>
          </p:cNvPr>
          <p:cNvSpPr txBox="1"/>
          <p:nvPr/>
        </p:nvSpPr>
        <p:spPr>
          <a:xfrm>
            <a:off x="327850" y="88542"/>
            <a:ext cx="10139362" cy="601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lnSpc>
                <a:spcPct val="80000"/>
              </a:lnSpc>
              <a:buNone/>
              <a:defRPr sz="2200" b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defRPr>
            </a:lvl1pPr>
          </a:lstStyle>
          <a:p>
            <a:r>
              <a:rPr lang="uk-UA" dirty="0">
                <a:sym typeface="Calibri"/>
              </a:rPr>
              <a:t>Механізм об'єднання Державної програми «Доступні кредити 5-7-9%»</a:t>
            </a:r>
          </a:p>
          <a:p>
            <a:r>
              <a:rPr lang="uk-UA" dirty="0">
                <a:sym typeface="Calibri"/>
              </a:rPr>
              <a:t>з регіональною програмою додаткової компенсації процентів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F3C2ECE-40F6-437A-AAB7-02790276D1F7}"/>
              </a:ext>
            </a:extLst>
          </p:cNvPr>
          <p:cNvCxnSpPr>
            <a:cxnSpLocks/>
            <a:stCxn id="41" idx="2"/>
            <a:endCxn id="47" idx="0"/>
          </p:cNvCxnSpPr>
          <p:nvPr/>
        </p:nvCxnSpPr>
        <p:spPr>
          <a:xfrm>
            <a:off x="8257958" y="3574336"/>
            <a:ext cx="0" cy="1333262"/>
          </a:xfrm>
          <a:prstGeom prst="straightConnector1">
            <a:avLst/>
          </a:prstGeom>
          <a:ln w="31750">
            <a:solidFill>
              <a:srgbClr val="5DC64B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кутник 84">
            <a:extLst>
              <a:ext uri="{FF2B5EF4-FFF2-40B4-BE49-F238E27FC236}">
                <a16:creationId xmlns:a16="http://schemas.microsoft.com/office/drawing/2014/main" id="{E89E7A3C-45F8-42C3-911A-D3C2C30D7004}"/>
              </a:ext>
            </a:extLst>
          </p:cNvPr>
          <p:cNvSpPr/>
          <p:nvPr/>
        </p:nvSpPr>
        <p:spPr>
          <a:xfrm>
            <a:off x="6873735" y="4346727"/>
            <a:ext cx="2304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uk-UA" sz="1200" dirty="0">
                <a:solidFill>
                  <a:schemeClr val="accent5">
                    <a:lumMod val="50000"/>
                  </a:schemeClr>
                </a:solidFill>
              </a:rPr>
              <a:t>Погашення процентів</a:t>
            </a:r>
            <a:endParaRPr lang="uk-UA" sz="1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Прямокутник 84">
            <a:extLst>
              <a:ext uri="{FF2B5EF4-FFF2-40B4-BE49-F238E27FC236}">
                <a16:creationId xmlns:a16="http://schemas.microsoft.com/office/drawing/2014/main" id="{CA912674-58F1-4900-A81F-37011D9C2B80}"/>
              </a:ext>
            </a:extLst>
          </p:cNvPr>
          <p:cNvSpPr/>
          <p:nvPr/>
        </p:nvSpPr>
        <p:spPr>
          <a:xfrm>
            <a:off x="3602926" y="4347513"/>
            <a:ext cx="2124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sz="1200" dirty="0">
                <a:solidFill>
                  <a:schemeClr val="accent5">
                    <a:lumMod val="50000"/>
                  </a:schemeClr>
                </a:solidFill>
              </a:rPr>
              <a:t>Компенсація процентів</a:t>
            </a:r>
            <a:endParaRPr lang="uk-UA" sz="1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7F26FC7A-78AD-459C-BC3E-1C697A4EAF9C}"/>
              </a:ext>
            </a:extLst>
          </p:cNvPr>
          <p:cNvCxnSpPr/>
          <p:nvPr/>
        </p:nvCxnSpPr>
        <p:spPr>
          <a:xfrm>
            <a:off x="5719477" y="3593028"/>
            <a:ext cx="0" cy="2052000"/>
          </a:xfrm>
          <a:prstGeom prst="straightConnector1">
            <a:avLst/>
          </a:prstGeom>
          <a:ln w="31750">
            <a:solidFill>
              <a:srgbClr val="1F4E79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oogle Shape;29;p18">
            <a:extLst>
              <a:ext uri="{FF2B5EF4-FFF2-40B4-BE49-F238E27FC236}">
                <a16:creationId xmlns:a16="http://schemas.microsoft.com/office/drawing/2014/main" id="{0DEE100A-967D-429B-BC05-C3E8E7296E95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80144" y="2035914"/>
            <a:ext cx="1368000" cy="6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id="{9A0CD1D6-9B3D-48CC-9221-D2CA90A547E8}"/>
              </a:ext>
            </a:extLst>
          </p:cNvPr>
          <p:cNvSpPr/>
          <p:nvPr/>
        </p:nvSpPr>
        <p:spPr>
          <a:xfrm>
            <a:off x="5184144" y="1921545"/>
            <a:ext cx="2160000" cy="936000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Прямокутник 8">
            <a:extLst>
              <a:ext uri="{FF2B5EF4-FFF2-40B4-BE49-F238E27FC236}">
                <a16:creationId xmlns:a16="http://schemas.microsoft.com/office/drawing/2014/main" id="{5D9574EA-4693-4DAD-888F-DCA9BD17E0F4}"/>
              </a:ext>
            </a:extLst>
          </p:cNvPr>
          <p:cNvSpPr/>
          <p:nvPr/>
        </p:nvSpPr>
        <p:spPr>
          <a:xfrm>
            <a:off x="5197959" y="3214336"/>
            <a:ext cx="2160000" cy="36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/>
              <a:t>Уповноважені банки</a:t>
            </a:r>
          </a:p>
        </p:txBody>
      </p:sp>
      <p:sp>
        <p:nvSpPr>
          <p:cNvPr id="28" name="Прямокутник 56">
            <a:extLst>
              <a:ext uri="{FF2B5EF4-FFF2-40B4-BE49-F238E27FC236}">
                <a16:creationId xmlns:a16="http://schemas.microsoft.com/office/drawing/2014/main" id="{A4781FD2-5608-4906-99E9-4B7EF2421AFC}"/>
              </a:ext>
            </a:extLst>
          </p:cNvPr>
          <p:cNvSpPr/>
          <p:nvPr/>
        </p:nvSpPr>
        <p:spPr>
          <a:xfrm>
            <a:off x="5197959" y="5655530"/>
            <a:ext cx="2160000" cy="43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Мікро та малі підприємства</a:t>
            </a:r>
          </a:p>
        </p:txBody>
      </p:sp>
      <p:sp>
        <p:nvSpPr>
          <p:cNvPr id="29" name="Прямокутник 73">
            <a:extLst>
              <a:ext uri="{FF2B5EF4-FFF2-40B4-BE49-F238E27FC236}">
                <a16:creationId xmlns:a16="http://schemas.microsoft.com/office/drawing/2014/main" id="{57797CB9-9EE2-4748-B960-BBE4F664CFBD}"/>
              </a:ext>
            </a:extLst>
          </p:cNvPr>
          <p:cNvSpPr/>
          <p:nvPr/>
        </p:nvSpPr>
        <p:spPr>
          <a:xfrm>
            <a:off x="4994753" y="3777190"/>
            <a:ext cx="1440000" cy="360000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>
              <a:lnSpc>
                <a:spcPct val="80000"/>
              </a:lnSpc>
            </a:pPr>
            <a:r>
              <a:rPr lang="uk-UA" sz="1200" dirty="0">
                <a:solidFill>
                  <a:schemeClr val="accent5">
                    <a:lumMod val="50000"/>
                  </a:schemeClr>
                </a:solidFill>
              </a:rPr>
              <a:t>Базова процентна ставка</a:t>
            </a:r>
            <a:endParaRPr lang="uk-UA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" name="Прямокутник 78">
            <a:extLst>
              <a:ext uri="{FF2B5EF4-FFF2-40B4-BE49-F238E27FC236}">
                <a16:creationId xmlns:a16="http://schemas.microsoft.com/office/drawing/2014/main" id="{6351C396-B942-4EF6-ACBD-1FDDA5AEDD5E}"/>
              </a:ext>
            </a:extLst>
          </p:cNvPr>
          <p:cNvSpPr/>
          <p:nvPr/>
        </p:nvSpPr>
        <p:spPr>
          <a:xfrm>
            <a:off x="5005347" y="4907598"/>
            <a:ext cx="1440000" cy="360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sz="1200" dirty="0">
                <a:solidFill>
                  <a:schemeClr val="accent5">
                    <a:lumMod val="50000"/>
                  </a:schemeClr>
                </a:solidFill>
              </a:rPr>
              <a:t>Компенсаційна процентна ставка </a:t>
            </a:r>
            <a:endParaRPr lang="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1" name="Google Shape;226;p7">
            <a:extLst>
              <a:ext uri="{FF2B5EF4-FFF2-40B4-BE49-F238E27FC236}">
                <a16:creationId xmlns:a16="http://schemas.microsoft.com/office/drawing/2014/main" id="{59320ECF-E180-4FC1-921C-3349B0678B6B}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88316" y="4381234"/>
            <a:ext cx="654374" cy="28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3A15D509-45CC-4880-A18A-551A8CD0E7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4152" y="1387323"/>
            <a:ext cx="895858" cy="316010"/>
          </a:xfrm>
          <a:prstGeom prst="rect">
            <a:avLst/>
          </a:prstGeom>
        </p:spPr>
      </p:pic>
      <p:sp>
        <p:nvSpPr>
          <p:cNvPr id="35" name="Прямокутник 8">
            <a:extLst>
              <a:ext uri="{FF2B5EF4-FFF2-40B4-BE49-F238E27FC236}">
                <a16:creationId xmlns:a16="http://schemas.microsoft.com/office/drawing/2014/main" id="{CEF10B2A-3CA9-47E5-8CB9-FFA21CCEB444}"/>
              </a:ext>
            </a:extLst>
          </p:cNvPr>
          <p:cNvSpPr/>
          <p:nvPr/>
        </p:nvSpPr>
        <p:spPr>
          <a:xfrm>
            <a:off x="3405262" y="1382217"/>
            <a:ext cx="997315" cy="36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uk-UA" b="1" dirty="0"/>
              <a:t>Державна програма</a:t>
            </a:r>
          </a:p>
        </p:txBody>
      </p:sp>
      <p:sp>
        <p:nvSpPr>
          <p:cNvPr id="36" name="Прямокутник 68">
            <a:extLst>
              <a:ext uri="{FF2B5EF4-FFF2-40B4-BE49-F238E27FC236}">
                <a16:creationId xmlns:a16="http://schemas.microsoft.com/office/drawing/2014/main" id="{FB473CA5-FA83-4790-ABD5-E3F164ECEC3B}"/>
              </a:ext>
            </a:extLst>
          </p:cNvPr>
          <p:cNvSpPr/>
          <p:nvPr/>
        </p:nvSpPr>
        <p:spPr>
          <a:xfrm>
            <a:off x="3402694" y="1356213"/>
            <a:ext cx="1944000" cy="395999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uk-UA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7" name="Прямокутник 8">
            <a:extLst>
              <a:ext uri="{FF2B5EF4-FFF2-40B4-BE49-F238E27FC236}">
                <a16:creationId xmlns:a16="http://schemas.microsoft.com/office/drawing/2014/main" id="{FB4B5E6C-7A80-492C-A3AA-BD087853C849}"/>
              </a:ext>
            </a:extLst>
          </p:cNvPr>
          <p:cNvSpPr/>
          <p:nvPr/>
        </p:nvSpPr>
        <p:spPr>
          <a:xfrm>
            <a:off x="778744" y="1370843"/>
            <a:ext cx="1944000" cy="36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/>
              <a:t>Державний бюджет</a:t>
            </a:r>
          </a:p>
        </p:txBody>
      </p:sp>
      <p:sp>
        <p:nvSpPr>
          <p:cNvPr id="38" name="Прямокутник 8">
            <a:extLst>
              <a:ext uri="{FF2B5EF4-FFF2-40B4-BE49-F238E27FC236}">
                <a16:creationId xmlns:a16="http://schemas.microsoft.com/office/drawing/2014/main" id="{25C57E02-6525-4A41-BFAC-48D73257B7EA}"/>
              </a:ext>
            </a:extLst>
          </p:cNvPr>
          <p:cNvSpPr/>
          <p:nvPr/>
        </p:nvSpPr>
        <p:spPr>
          <a:xfrm>
            <a:off x="9927835" y="1352161"/>
            <a:ext cx="1944000" cy="36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>
                <a:solidFill>
                  <a:srgbClr val="1F4E79"/>
                </a:solidFill>
              </a:rPr>
              <a:t>Місцевий бюджет</a:t>
            </a:r>
          </a:p>
        </p:txBody>
      </p:sp>
      <p:sp>
        <p:nvSpPr>
          <p:cNvPr id="39" name="Прямокутник 8">
            <a:extLst>
              <a:ext uri="{FF2B5EF4-FFF2-40B4-BE49-F238E27FC236}">
                <a16:creationId xmlns:a16="http://schemas.microsoft.com/office/drawing/2014/main" id="{AD3A820A-DEF7-4EEB-9751-C16E0C6B5566}"/>
              </a:ext>
            </a:extLst>
          </p:cNvPr>
          <p:cNvSpPr/>
          <p:nvPr/>
        </p:nvSpPr>
        <p:spPr>
          <a:xfrm>
            <a:off x="7276075" y="1350523"/>
            <a:ext cx="1944000" cy="36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>
                <a:solidFill>
                  <a:srgbClr val="1F4E79"/>
                </a:solidFill>
              </a:rPr>
              <a:t>Спільна програма</a:t>
            </a:r>
          </a:p>
        </p:txBody>
      </p:sp>
      <p:sp>
        <p:nvSpPr>
          <p:cNvPr id="40" name="Прямокутник 8">
            <a:extLst>
              <a:ext uri="{FF2B5EF4-FFF2-40B4-BE49-F238E27FC236}">
                <a16:creationId xmlns:a16="http://schemas.microsoft.com/office/drawing/2014/main" id="{6925A250-EC40-4583-A451-80D1A5150C17}"/>
              </a:ext>
            </a:extLst>
          </p:cNvPr>
          <p:cNvSpPr/>
          <p:nvPr/>
        </p:nvSpPr>
        <p:spPr>
          <a:xfrm>
            <a:off x="3397959" y="3214336"/>
            <a:ext cx="180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sz="1200" b="1" dirty="0" err="1">
                <a:solidFill>
                  <a:srgbClr val="1F4E79"/>
                </a:solidFill>
              </a:rPr>
              <a:t>Ескроу</a:t>
            </a:r>
            <a:r>
              <a:rPr lang="uk-UA" sz="1200" b="1" dirty="0">
                <a:solidFill>
                  <a:srgbClr val="1F4E79"/>
                </a:solidFill>
              </a:rPr>
              <a:t>-рахунок Програми 5-7-9%</a:t>
            </a:r>
          </a:p>
        </p:txBody>
      </p:sp>
      <p:sp>
        <p:nvSpPr>
          <p:cNvPr id="41" name="Прямокутник 8">
            <a:extLst>
              <a:ext uri="{FF2B5EF4-FFF2-40B4-BE49-F238E27FC236}">
                <a16:creationId xmlns:a16="http://schemas.microsoft.com/office/drawing/2014/main" id="{0E3EE85C-EE78-407F-B50C-CEF531E1BA98}"/>
              </a:ext>
            </a:extLst>
          </p:cNvPr>
          <p:cNvSpPr/>
          <p:nvPr/>
        </p:nvSpPr>
        <p:spPr>
          <a:xfrm>
            <a:off x="7357958" y="3214336"/>
            <a:ext cx="1800000" cy="360000"/>
          </a:xfrm>
          <a:prstGeom prst="rect">
            <a:avLst/>
          </a:prstGeom>
          <a:solidFill>
            <a:schemeClr val="bg1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uk-UA" sz="1200" b="1" dirty="0" err="1">
                <a:solidFill>
                  <a:srgbClr val="1F4E79"/>
                </a:solidFill>
              </a:rPr>
              <a:t>Ескроу</a:t>
            </a:r>
            <a:r>
              <a:rPr lang="uk-UA" sz="1200" b="1" dirty="0">
                <a:solidFill>
                  <a:srgbClr val="1F4E79"/>
                </a:solidFill>
              </a:rPr>
              <a:t>-рахунок Спільної програми</a:t>
            </a: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84675089-BA6E-4121-AC71-2B4549B3BC43}"/>
              </a:ext>
            </a:extLst>
          </p:cNvPr>
          <p:cNvSpPr/>
          <p:nvPr/>
        </p:nvSpPr>
        <p:spPr>
          <a:xfrm>
            <a:off x="5094144" y="1827699"/>
            <a:ext cx="2340000" cy="1130092"/>
          </a:xfrm>
          <a:prstGeom prst="ellipse">
            <a:avLst/>
          </a:prstGeom>
          <a:noFill/>
          <a:ln w="38100"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A6DF66E2-520E-44E8-B9B7-869CC06557AD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4297959" y="3574336"/>
            <a:ext cx="0" cy="756000"/>
          </a:xfrm>
          <a:prstGeom prst="straightConnector1">
            <a:avLst/>
          </a:prstGeom>
          <a:ln w="31750">
            <a:solidFill>
              <a:srgbClr val="1F4E79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A594DCB3-3258-4ED8-8C62-193EA0612B03}"/>
              </a:ext>
            </a:extLst>
          </p:cNvPr>
          <p:cNvCxnSpPr/>
          <p:nvPr/>
        </p:nvCxnSpPr>
        <p:spPr>
          <a:xfrm flipV="1">
            <a:off x="6866287" y="3599002"/>
            <a:ext cx="0" cy="2052000"/>
          </a:xfrm>
          <a:prstGeom prst="straightConnector1">
            <a:avLst/>
          </a:prstGeom>
          <a:ln w="31750">
            <a:solidFill>
              <a:srgbClr val="1F4E79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66">
            <a:extLst>
              <a:ext uri="{FF2B5EF4-FFF2-40B4-BE49-F238E27FC236}">
                <a16:creationId xmlns:a16="http://schemas.microsoft.com/office/drawing/2014/main" id="{D4159D62-DBD8-423B-B55E-4131F3AB5975}"/>
              </a:ext>
            </a:extLst>
          </p:cNvPr>
          <p:cNvCxnSpPr>
            <a:cxnSpLocks/>
            <a:stCxn id="42" idx="6"/>
            <a:endCxn id="41" idx="0"/>
          </p:cNvCxnSpPr>
          <p:nvPr/>
        </p:nvCxnSpPr>
        <p:spPr>
          <a:xfrm>
            <a:off x="7434144" y="2392745"/>
            <a:ext cx="823814" cy="821591"/>
          </a:xfrm>
          <a:prstGeom prst="bentConnector2">
            <a:avLst/>
          </a:prstGeom>
          <a:ln w="31750">
            <a:solidFill>
              <a:srgbClr val="5DC64B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76">
            <a:extLst>
              <a:ext uri="{FF2B5EF4-FFF2-40B4-BE49-F238E27FC236}">
                <a16:creationId xmlns:a16="http://schemas.microsoft.com/office/drawing/2014/main" id="{764C4AC0-5BB5-45B4-96C3-C1101677E893}"/>
              </a:ext>
            </a:extLst>
          </p:cNvPr>
          <p:cNvCxnSpPr>
            <a:cxnSpLocks/>
            <a:stCxn id="36" idx="3"/>
            <a:endCxn id="25" idx="1"/>
          </p:cNvCxnSpPr>
          <p:nvPr/>
        </p:nvCxnSpPr>
        <p:spPr>
          <a:xfrm>
            <a:off x="5346694" y="1554213"/>
            <a:ext cx="153775" cy="504406"/>
          </a:xfrm>
          <a:prstGeom prst="bentConnector2">
            <a:avLst/>
          </a:prstGeom>
          <a:ln w="31750">
            <a:solidFill>
              <a:srgbClr val="1F4E79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кутник 84">
            <a:extLst>
              <a:ext uri="{FF2B5EF4-FFF2-40B4-BE49-F238E27FC236}">
                <a16:creationId xmlns:a16="http://schemas.microsoft.com/office/drawing/2014/main" id="{300EF64D-25C9-423D-A9CB-72C9F29EF02D}"/>
              </a:ext>
            </a:extLst>
          </p:cNvPr>
          <p:cNvSpPr/>
          <p:nvPr/>
        </p:nvSpPr>
        <p:spPr>
          <a:xfrm>
            <a:off x="7357958" y="4907598"/>
            <a:ext cx="1800000" cy="360000"/>
          </a:xfrm>
          <a:prstGeom prst="rect">
            <a:avLst/>
          </a:prstGeom>
          <a:solidFill>
            <a:schemeClr val="bg1"/>
          </a:solidFill>
          <a:ln w="28575"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sz="1200" dirty="0">
                <a:solidFill>
                  <a:schemeClr val="accent5">
                    <a:lumMod val="50000"/>
                  </a:schemeClr>
                </a:solidFill>
              </a:rPr>
              <a:t>Компенсація процентів </a:t>
            </a:r>
            <a:r>
              <a:rPr lang="uk-UA" sz="1200" b="1" dirty="0">
                <a:solidFill>
                  <a:schemeClr val="accent5">
                    <a:lumMod val="50000"/>
                  </a:schemeClr>
                </a:solidFill>
              </a:rPr>
              <a:t>до 0% річних</a:t>
            </a:r>
            <a:endParaRPr lang="uk-UA" sz="12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Соединительная линия уступом 85">
            <a:extLst>
              <a:ext uri="{FF2B5EF4-FFF2-40B4-BE49-F238E27FC236}">
                <a16:creationId xmlns:a16="http://schemas.microsoft.com/office/drawing/2014/main" id="{8245CFFA-B9BD-4DA0-9C8B-FC94046C31E6}"/>
              </a:ext>
            </a:extLst>
          </p:cNvPr>
          <p:cNvCxnSpPr>
            <a:cxnSpLocks/>
            <a:stCxn id="47" idx="2"/>
            <a:endCxn id="28" idx="3"/>
          </p:cNvCxnSpPr>
          <p:nvPr/>
        </p:nvCxnSpPr>
        <p:spPr>
          <a:xfrm rot="5400000">
            <a:off x="7505993" y="5119565"/>
            <a:ext cx="603932" cy="899999"/>
          </a:xfrm>
          <a:prstGeom prst="bentConnector2">
            <a:avLst/>
          </a:prstGeom>
          <a:ln w="31750">
            <a:solidFill>
              <a:srgbClr val="5DC64B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38">
            <a:extLst>
              <a:ext uri="{FF2B5EF4-FFF2-40B4-BE49-F238E27FC236}">
                <a16:creationId xmlns:a16="http://schemas.microsoft.com/office/drawing/2014/main" id="{754BE3AC-8A43-46F2-8EE3-8F9B1982DB8C}"/>
              </a:ext>
            </a:extLst>
          </p:cNvPr>
          <p:cNvCxnSpPr>
            <a:cxnSpLocks/>
            <a:stCxn id="25" idx="2"/>
            <a:endCxn id="40" idx="0"/>
          </p:cNvCxnSpPr>
          <p:nvPr/>
        </p:nvCxnSpPr>
        <p:spPr>
          <a:xfrm rot="10800000" flipV="1">
            <a:off x="4297960" y="2389544"/>
            <a:ext cx="886185" cy="824791"/>
          </a:xfrm>
          <a:prstGeom prst="bentConnector2">
            <a:avLst/>
          </a:prstGeom>
          <a:ln w="31750">
            <a:solidFill>
              <a:srgbClr val="1F4E79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89">
            <a:extLst>
              <a:ext uri="{FF2B5EF4-FFF2-40B4-BE49-F238E27FC236}">
                <a16:creationId xmlns:a16="http://schemas.microsoft.com/office/drawing/2014/main" id="{BC0C6D4E-C05E-4FC4-8A05-66146CAF4133}"/>
              </a:ext>
            </a:extLst>
          </p:cNvPr>
          <p:cNvCxnSpPr>
            <a:cxnSpLocks/>
            <a:stCxn id="39" idx="1"/>
            <a:endCxn id="42" idx="7"/>
          </p:cNvCxnSpPr>
          <p:nvPr/>
        </p:nvCxnSpPr>
        <p:spPr>
          <a:xfrm rot="10800000" flipV="1">
            <a:off x="7091459" y="1530523"/>
            <a:ext cx="184616" cy="462674"/>
          </a:xfrm>
          <a:prstGeom prst="bentConnector2">
            <a:avLst/>
          </a:prstGeom>
          <a:ln w="31750">
            <a:solidFill>
              <a:srgbClr val="5DC64B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5EA5DC93-AFF8-4B30-B943-21EFC16DE1D3}"/>
              </a:ext>
            </a:extLst>
          </p:cNvPr>
          <p:cNvCxnSpPr>
            <a:cxnSpLocks/>
            <a:stCxn id="37" idx="3"/>
            <a:endCxn id="36" idx="1"/>
          </p:cNvCxnSpPr>
          <p:nvPr/>
        </p:nvCxnSpPr>
        <p:spPr>
          <a:xfrm>
            <a:off x="2722744" y="1550843"/>
            <a:ext cx="679950" cy="3370"/>
          </a:xfrm>
          <a:prstGeom prst="straightConnector1">
            <a:avLst/>
          </a:prstGeom>
          <a:ln w="31750">
            <a:solidFill>
              <a:srgbClr val="1F4E79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4A565F79-3272-4130-A447-C64A14319C1D}"/>
              </a:ext>
            </a:extLst>
          </p:cNvPr>
          <p:cNvCxnSpPr>
            <a:cxnSpLocks/>
            <a:stCxn id="38" idx="1"/>
            <a:endCxn id="39" idx="3"/>
          </p:cNvCxnSpPr>
          <p:nvPr/>
        </p:nvCxnSpPr>
        <p:spPr>
          <a:xfrm flipH="1" flipV="1">
            <a:off x="9220075" y="1530523"/>
            <a:ext cx="707760" cy="1638"/>
          </a:xfrm>
          <a:prstGeom prst="straightConnector1">
            <a:avLst/>
          </a:prstGeom>
          <a:ln w="31750">
            <a:solidFill>
              <a:srgbClr val="5DC64B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кутник 8">
            <a:extLst>
              <a:ext uri="{FF2B5EF4-FFF2-40B4-BE49-F238E27FC236}">
                <a16:creationId xmlns:a16="http://schemas.microsoft.com/office/drawing/2014/main" id="{A770035E-4DDC-4D71-81D9-75E3C3E0A958}"/>
              </a:ext>
            </a:extLst>
          </p:cNvPr>
          <p:cNvSpPr/>
          <p:nvPr/>
        </p:nvSpPr>
        <p:spPr>
          <a:xfrm>
            <a:off x="3402694" y="2220211"/>
            <a:ext cx="1512000" cy="36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/>
              <a:t>Рахунок в ДКСУ</a:t>
            </a:r>
          </a:p>
        </p:txBody>
      </p:sp>
      <p:sp>
        <p:nvSpPr>
          <p:cNvPr id="54" name="Прямокутник 8">
            <a:extLst>
              <a:ext uri="{FF2B5EF4-FFF2-40B4-BE49-F238E27FC236}">
                <a16:creationId xmlns:a16="http://schemas.microsoft.com/office/drawing/2014/main" id="{FAE9D6D7-6E24-4AC6-B277-3EA0F377F9FE}"/>
              </a:ext>
            </a:extLst>
          </p:cNvPr>
          <p:cNvSpPr/>
          <p:nvPr/>
        </p:nvSpPr>
        <p:spPr>
          <a:xfrm>
            <a:off x="7708075" y="2189023"/>
            <a:ext cx="1512000" cy="36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>
                <a:solidFill>
                  <a:srgbClr val="1F4E79"/>
                </a:solidFill>
              </a:rPr>
              <a:t>Рахунок в ДКСУ</a:t>
            </a:r>
          </a:p>
        </p:txBody>
      </p:sp>
    </p:spTree>
    <p:extLst>
      <p:ext uri="{BB962C8B-B14F-4D97-AF65-F5344CB8AC3E}">
        <p14:creationId xmlns:p14="http://schemas.microsoft.com/office/powerpoint/2010/main" val="12790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sldNum" idx="12"/>
          </p:nvPr>
        </p:nvSpPr>
        <p:spPr>
          <a:xfrm>
            <a:off x="11682393" y="6655538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4</a:t>
            </a:fld>
            <a:endParaRPr/>
          </a:p>
        </p:txBody>
      </p:sp>
      <p:sp>
        <p:nvSpPr>
          <p:cNvPr id="3" name="Google Shape;118;p3">
            <a:extLst>
              <a:ext uri="{FF2B5EF4-FFF2-40B4-BE49-F238E27FC236}">
                <a16:creationId xmlns:a16="http://schemas.microsoft.com/office/drawing/2014/main" id="{07F8FD93-AFF3-4E93-9C7C-1445D30D9D9A}"/>
              </a:ext>
            </a:extLst>
          </p:cNvPr>
          <p:cNvSpPr txBox="1"/>
          <p:nvPr/>
        </p:nvSpPr>
        <p:spPr>
          <a:xfrm>
            <a:off x="327851" y="88542"/>
            <a:ext cx="8770772" cy="601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Мета та переваги Спільної програми для її учасників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" name="Прямокутник 8">
            <a:extLst>
              <a:ext uri="{FF2B5EF4-FFF2-40B4-BE49-F238E27FC236}">
                <a16:creationId xmlns:a16="http://schemas.microsoft.com/office/drawing/2014/main" id="{93C77D99-6993-4302-8DD4-AFA82754889E}"/>
              </a:ext>
            </a:extLst>
          </p:cNvPr>
          <p:cNvSpPr/>
          <p:nvPr/>
        </p:nvSpPr>
        <p:spPr>
          <a:xfrm>
            <a:off x="311727" y="922091"/>
            <a:ext cx="12174971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/>
              <a:t>Основна мета Спільної програми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FBECC8-8D0C-4506-89A2-22FA1228ACB8}"/>
              </a:ext>
            </a:extLst>
          </p:cNvPr>
          <p:cNvSpPr/>
          <p:nvPr/>
        </p:nvSpPr>
        <p:spPr>
          <a:xfrm>
            <a:off x="311727" y="1462091"/>
            <a:ext cx="12174971" cy="60192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Підтримка фінансування підприємців України з метою відновлення та посилення стійкості </a:t>
            </a:r>
          </a:p>
          <a:p>
            <a:pPr algn="ctr"/>
            <a:r>
              <a:rPr lang="uk-UA" sz="1600" b="1" dirty="0">
                <a:solidFill>
                  <a:schemeClr val="accent5">
                    <a:lumMod val="50000"/>
                  </a:schemeClr>
                </a:solidFill>
              </a:rPr>
              <a:t>їх господарської діяльності в умовах війни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Прямокутник 8">
            <a:extLst>
              <a:ext uri="{FF2B5EF4-FFF2-40B4-BE49-F238E27FC236}">
                <a16:creationId xmlns:a16="http://schemas.microsoft.com/office/drawing/2014/main" id="{7071505F-2DDF-4DD2-9667-487960DF25F9}"/>
              </a:ext>
            </a:extLst>
          </p:cNvPr>
          <p:cNvSpPr/>
          <p:nvPr/>
        </p:nvSpPr>
        <p:spPr>
          <a:xfrm>
            <a:off x="311727" y="2604014"/>
            <a:ext cx="12174971" cy="54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/>
              <a:t>Переваги Спільної програми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B3718A5-1DE9-4A51-9DD3-0E45BD6DD9FF}"/>
              </a:ext>
            </a:extLst>
          </p:cNvPr>
          <p:cNvSpPr/>
          <p:nvPr/>
        </p:nvSpPr>
        <p:spPr>
          <a:xfrm>
            <a:off x="311727" y="3144013"/>
            <a:ext cx="3600000" cy="504000"/>
          </a:xfrm>
          <a:prstGeom prst="rect">
            <a:avLst/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6">
                    <a:lumMod val="75000"/>
                  </a:schemeClr>
                </a:solidFill>
              </a:rPr>
              <a:t>Для місцевої влади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5EB7B15-71D6-46FD-BD39-66AD2C907E54}"/>
              </a:ext>
            </a:extLst>
          </p:cNvPr>
          <p:cNvSpPr/>
          <p:nvPr/>
        </p:nvSpPr>
        <p:spPr>
          <a:xfrm>
            <a:off x="4599212" y="3144012"/>
            <a:ext cx="3600000" cy="504000"/>
          </a:xfrm>
          <a:prstGeom prst="rect">
            <a:avLst/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6">
                    <a:lumMod val="75000"/>
                  </a:schemeClr>
                </a:solidFill>
              </a:rPr>
              <a:t>Для уповноважених банків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5DB600A-6E26-4501-8D8B-C862F2AC7D0F}"/>
              </a:ext>
            </a:extLst>
          </p:cNvPr>
          <p:cNvSpPr/>
          <p:nvPr/>
        </p:nvSpPr>
        <p:spPr>
          <a:xfrm>
            <a:off x="8893304" y="3144012"/>
            <a:ext cx="3600000" cy="504000"/>
          </a:xfrm>
          <a:prstGeom prst="rect">
            <a:avLst/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accent6">
                    <a:lumMod val="75000"/>
                  </a:schemeClr>
                </a:solidFill>
              </a:rPr>
              <a:t>Для підприємців регіону</a:t>
            </a:r>
            <a:endParaRPr lang="ru-RU" sz="1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D7D6817-B825-4F11-BDBE-6F60165369AE}"/>
              </a:ext>
            </a:extLst>
          </p:cNvPr>
          <p:cNvSpPr/>
          <p:nvPr/>
        </p:nvSpPr>
        <p:spPr>
          <a:xfrm>
            <a:off x="311727" y="3642777"/>
            <a:ext cx="3600000" cy="1080000"/>
          </a:xfrm>
          <a:prstGeom prst="rect">
            <a:avLst/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пряма участь у Програмі 5-7-9% шляхом запровадження додаткового пакету підтримку для місцевих підприємців з урахуванням пріоритетів розвитку регіону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F13DE5D-A0A3-4478-82FF-A8ED40FC8B77}"/>
              </a:ext>
            </a:extLst>
          </p:cNvPr>
          <p:cNvSpPr/>
          <p:nvPr/>
        </p:nvSpPr>
        <p:spPr>
          <a:xfrm>
            <a:off x="4599212" y="3642777"/>
            <a:ext cx="3600000" cy="1080000"/>
          </a:xfrm>
          <a:prstGeom prst="rect">
            <a:avLst/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додатковий стимул для залучення нових та діючих підприємців, які планують реалізацію інвестиційного проекту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41790A1-AF73-4738-BD0F-62F9B6D5251D}"/>
              </a:ext>
            </a:extLst>
          </p:cNvPr>
          <p:cNvSpPr/>
          <p:nvPr/>
        </p:nvSpPr>
        <p:spPr>
          <a:xfrm>
            <a:off x="8893304" y="3642777"/>
            <a:ext cx="3600000" cy="1080000"/>
          </a:xfrm>
          <a:prstGeom prst="rect">
            <a:avLst/>
          </a:prstGeom>
          <a:noFill/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доступний кредит для фінансування інвестиційного проекту</a:t>
            </a:r>
          </a:p>
          <a:p>
            <a:pPr marL="285750" indent="-285750">
              <a:buFontTx/>
              <a:buChar char="-"/>
            </a:pP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додаткова підтримка в умовах війни</a:t>
            </a:r>
          </a:p>
          <a:p>
            <a:pPr marL="285750" indent="-285750">
              <a:buFontTx/>
              <a:buChar char="-"/>
            </a:pP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часткове відшкодування державою вартості створення робочих місць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7C3B4A88-2A0C-44AF-8323-397C8888B2E6}"/>
              </a:ext>
            </a:extLst>
          </p:cNvPr>
          <p:cNvCxnSpPr/>
          <p:nvPr/>
        </p:nvCxnSpPr>
        <p:spPr>
          <a:xfrm>
            <a:off x="311727" y="5205847"/>
            <a:ext cx="12181577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Равнобедренный треугольник 2">
            <a:extLst>
              <a:ext uri="{FF2B5EF4-FFF2-40B4-BE49-F238E27FC236}">
                <a16:creationId xmlns:a16="http://schemas.microsoft.com/office/drawing/2014/main" id="{F29D9A8D-82C7-4749-8269-03DB8ED485AF}"/>
              </a:ext>
            </a:extLst>
          </p:cNvPr>
          <p:cNvSpPr/>
          <p:nvPr/>
        </p:nvSpPr>
        <p:spPr>
          <a:xfrm rot="10800000">
            <a:off x="4599212" y="4970537"/>
            <a:ext cx="3600000" cy="504000"/>
          </a:xfrm>
          <a:prstGeom prst="triangle">
            <a:avLst/>
          </a:prstGeom>
          <a:solidFill>
            <a:srgbClr val="5DC64B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FC08C80-EF98-4208-AE51-85BAE041D2A2}"/>
              </a:ext>
            </a:extLst>
          </p:cNvPr>
          <p:cNvSpPr/>
          <p:nvPr/>
        </p:nvSpPr>
        <p:spPr>
          <a:xfrm>
            <a:off x="5643212" y="5001710"/>
            <a:ext cx="151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>
                <a:solidFill>
                  <a:schemeClr val="accent5">
                    <a:lumMod val="50000"/>
                  </a:schemeClr>
                </a:solidFill>
              </a:rPr>
              <a:t>Результати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Прямокутник 8">
            <a:extLst>
              <a:ext uri="{FF2B5EF4-FFF2-40B4-BE49-F238E27FC236}">
                <a16:creationId xmlns:a16="http://schemas.microsoft.com/office/drawing/2014/main" id="{3F84042B-C65D-4739-8530-EC087F908267}"/>
              </a:ext>
            </a:extLst>
          </p:cNvPr>
          <p:cNvSpPr/>
          <p:nvPr/>
        </p:nvSpPr>
        <p:spPr>
          <a:xfrm>
            <a:off x="311725" y="5654062"/>
            <a:ext cx="3600000" cy="54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Посилення інвестиційної привабливості регіону</a:t>
            </a:r>
          </a:p>
        </p:txBody>
      </p:sp>
      <p:sp>
        <p:nvSpPr>
          <p:cNvPr id="22" name="Прямокутник 8">
            <a:extLst>
              <a:ext uri="{FF2B5EF4-FFF2-40B4-BE49-F238E27FC236}">
                <a16:creationId xmlns:a16="http://schemas.microsoft.com/office/drawing/2014/main" id="{E5C108E0-9BA2-4006-97EA-EE89284B7B91}"/>
              </a:ext>
            </a:extLst>
          </p:cNvPr>
          <p:cNvSpPr/>
          <p:nvPr/>
        </p:nvSpPr>
        <p:spPr>
          <a:xfrm>
            <a:off x="4599212" y="5654062"/>
            <a:ext cx="3600000" cy="54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Зростання прозорості бізнесу та надходжень в місцеві бюджети</a:t>
            </a:r>
          </a:p>
        </p:txBody>
      </p:sp>
      <p:sp>
        <p:nvSpPr>
          <p:cNvPr id="23" name="Прямокутник 8">
            <a:extLst>
              <a:ext uri="{FF2B5EF4-FFF2-40B4-BE49-F238E27FC236}">
                <a16:creationId xmlns:a16="http://schemas.microsoft.com/office/drawing/2014/main" id="{A78A01E7-D1B3-4EDE-BB98-1142FC25F76C}"/>
              </a:ext>
            </a:extLst>
          </p:cNvPr>
          <p:cNvSpPr/>
          <p:nvPr/>
        </p:nvSpPr>
        <p:spPr>
          <a:xfrm>
            <a:off x="8886698" y="5654062"/>
            <a:ext cx="3600000" cy="540000"/>
          </a:xfrm>
          <a:prstGeom prst="rect">
            <a:avLst/>
          </a:prstGeom>
          <a:solidFill>
            <a:srgbClr val="5DC64B"/>
          </a:solidFill>
          <a:ln>
            <a:solidFill>
              <a:srgbClr val="5DC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Укріплення довіри між бізнесом та місцевою владою</a:t>
            </a:r>
          </a:p>
        </p:txBody>
      </p:sp>
    </p:spTree>
    <p:extLst>
      <p:ext uri="{BB962C8B-B14F-4D97-AF65-F5344CB8AC3E}">
        <p14:creationId xmlns:p14="http://schemas.microsoft.com/office/powerpoint/2010/main" val="218392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sldNum" idx="12"/>
          </p:nvPr>
        </p:nvSpPr>
        <p:spPr>
          <a:xfrm>
            <a:off x="11682393" y="6655538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5</a:t>
            </a:fld>
            <a:endParaRPr/>
          </a:p>
        </p:txBody>
      </p:sp>
      <p:sp>
        <p:nvSpPr>
          <p:cNvPr id="3" name="Google Shape;118;p3">
            <a:extLst>
              <a:ext uri="{FF2B5EF4-FFF2-40B4-BE49-F238E27FC236}">
                <a16:creationId xmlns:a16="http://schemas.microsoft.com/office/drawing/2014/main" id="{07F8FD93-AFF3-4E93-9C7C-1445D30D9D9A}"/>
              </a:ext>
            </a:extLst>
          </p:cNvPr>
          <p:cNvSpPr txBox="1"/>
          <p:nvPr/>
        </p:nvSpPr>
        <p:spPr>
          <a:xfrm>
            <a:off x="363180" y="88542"/>
            <a:ext cx="8568000" cy="601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Критерії прийнятності ММСП для участі у Спільній програмі</a:t>
            </a:r>
          </a:p>
        </p:txBody>
      </p:sp>
      <p:sp>
        <p:nvSpPr>
          <p:cNvPr id="36" name="Прямокутник 8">
            <a:extLst>
              <a:ext uri="{FF2B5EF4-FFF2-40B4-BE49-F238E27FC236}">
                <a16:creationId xmlns:a16="http://schemas.microsoft.com/office/drawing/2014/main" id="{93C77D99-6993-4302-8DD4-AFA82754889E}"/>
              </a:ext>
            </a:extLst>
          </p:cNvPr>
          <p:cNvSpPr/>
          <p:nvPr/>
        </p:nvSpPr>
        <p:spPr>
          <a:xfrm>
            <a:off x="386040" y="998983"/>
            <a:ext cx="5760000" cy="50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/>
              <a:t>1. ММСП має бути учасником Програми 5-7-9%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86040" y="1496142"/>
            <a:ext cx="5760000" cy="19800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794" y="1542737"/>
            <a:ext cx="3229376" cy="1874833"/>
          </a:xfrm>
          <a:prstGeom prst="rect">
            <a:avLst/>
          </a:prstGeom>
        </p:spPr>
      </p:pic>
      <p:sp>
        <p:nvSpPr>
          <p:cNvPr id="41" name="Прямокутник 8">
            <a:extLst>
              <a:ext uri="{FF2B5EF4-FFF2-40B4-BE49-F238E27FC236}">
                <a16:creationId xmlns:a16="http://schemas.microsoft.com/office/drawing/2014/main" id="{93C77D99-6993-4302-8DD4-AFA82754889E}"/>
              </a:ext>
            </a:extLst>
          </p:cNvPr>
          <p:cNvSpPr/>
          <p:nvPr/>
        </p:nvSpPr>
        <p:spPr>
          <a:xfrm>
            <a:off x="6676350" y="998983"/>
            <a:ext cx="5760000" cy="50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/>
              <a:t>2. Державна реєстрація у відповідній області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676350" y="1496142"/>
            <a:ext cx="5760000" cy="19800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Прямокутник 8">
            <a:extLst>
              <a:ext uri="{FF2B5EF4-FFF2-40B4-BE49-F238E27FC236}">
                <a16:creationId xmlns:a16="http://schemas.microsoft.com/office/drawing/2014/main" id="{93C77D99-6993-4302-8DD4-AFA82754889E}"/>
              </a:ext>
            </a:extLst>
          </p:cNvPr>
          <p:cNvSpPr/>
          <p:nvPr/>
        </p:nvSpPr>
        <p:spPr>
          <a:xfrm>
            <a:off x="386040" y="3781871"/>
            <a:ext cx="5760000" cy="50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/>
              <a:t>3. Успішна реалізація інвестиційного проекту </a:t>
            </a:r>
          </a:p>
          <a:p>
            <a:pPr algn="ctr"/>
            <a:r>
              <a:rPr lang="uk-UA" sz="1600" b="1" dirty="0"/>
              <a:t>в рамках Програми 5-7-9%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386040" y="4311732"/>
            <a:ext cx="5760000" cy="19800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0" name="Рисунок 49" descr="Зображення, що містить надворі, вантажівка, трава, автомобіль&#10;&#10;Автоматично згенерований опис">
            <a:extLst>
              <a:ext uri="{FF2B5EF4-FFF2-40B4-BE49-F238E27FC236}">
                <a16:creationId xmlns:a16="http://schemas.microsoft.com/office/drawing/2014/main" id="{39E20EB7-E41B-4BB3-9EE0-720AB7BCCC3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7480" y="4411472"/>
            <a:ext cx="1777623" cy="1764000"/>
          </a:xfrm>
          <a:prstGeom prst="rect">
            <a:avLst/>
          </a:prstGeom>
        </p:spPr>
      </p:pic>
      <p:pic>
        <p:nvPicPr>
          <p:cNvPr id="51" name="Рисунок 50" descr="Зображення, що містить будівля, сидить, у приміщенні, закрити&#10;&#10;Автоматично згенерований опис">
            <a:extLst>
              <a:ext uri="{FF2B5EF4-FFF2-40B4-BE49-F238E27FC236}">
                <a16:creationId xmlns:a16="http://schemas.microsoft.com/office/drawing/2014/main" id="{23FE0B83-CD96-4E4F-8976-7ADE95B4E62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1992" y="4411472"/>
            <a:ext cx="1764407" cy="1764000"/>
          </a:xfrm>
          <a:prstGeom prst="rect">
            <a:avLst/>
          </a:prstGeom>
        </p:spPr>
      </p:pic>
      <p:pic>
        <p:nvPicPr>
          <p:cNvPr id="52" name="Рисунок 51" descr="Зображення, що містить будівля, вантажівка, чоловік, сидить&#10;&#10;Автоматично згенерований опис">
            <a:extLst>
              <a:ext uri="{FF2B5EF4-FFF2-40B4-BE49-F238E27FC236}">
                <a16:creationId xmlns:a16="http://schemas.microsoft.com/office/drawing/2014/main" id="{6AE70608-E704-4B29-A63F-704272C8829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3288" y="4411472"/>
            <a:ext cx="1742306" cy="1764000"/>
          </a:xfrm>
          <a:prstGeom prst="rect">
            <a:avLst/>
          </a:prstGeom>
        </p:spPr>
      </p:pic>
      <p:sp>
        <p:nvSpPr>
          <p:cNvPr id="53" name="Прямокутник 8">
            <a:extLst>
              <a:ext uri="{FF2B5EF4-FFF2-40B4-BE49-F238E27FC236}">
                <a16:creationId xmlns:a16="http://schemas.microsoft.com/office/drawing/2014/main" id="{93C77D99-6993-4302-8DD4-AFA82754889E}"/>
              </a:ext>
            </a:extLst>
          </p:cNvPr>
          <p:cNvSpPr/>
          <p:nvPr/>
        </p:nvSpPr>
        <p:spPr>
          <a:xfrm>
            <a:off x="6676350" y="3781871"/>
            <a:ext cx="5760000" cy="504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/>
              <a:t>4. Відновлення та створення нових робочих місць у порівнянні з довоєнним періодом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676350" y="4311732"/>
            <a:ext cx="5760000" cy="1980000"/>
          </a:xfrm>
          <a:prstGeom prst="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7920" y="4464797"/>
            <a:ext cx="1488981" cy="1067323"/>
          </a:xfrm>
          <a:prstGeom prst="rect">
            <a:avLst/>
          </a:prstGeom>
        </p:spPr>
      </p:pic>
      <p:sp>
        <p:nvSpPr>
          <p:cNvPr id="58" name="Стрілка вліво 95"/>
          <p:cNvSpPr/>
          <p:nvPr/>
        </p:nvSpPr>
        <p:spPr>
          <a:xfrm flipH="1">
            <a:off x="6926824" y="5648005"/>
            <a:ext cx="3240000" cy="216000"/>
          </a:xfrm>
          <a:prstGeom prst="leftArrow">
            <a:avLst/>
          </a:prstGeom>
          <a:solidFill>
            <a:srgbClr val="003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0" name="Прямокутник 92"/>
          <p:cNvSpPr/>
          <p:nvPr/>
        </p:nvSpPr>
        <p:spPr>
          <a:xfrm>
            <a:off x="8378190" y="4708539"/>
            <a:ext cx="1794510" cy="554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Відновлення та створення нових робочих місць</a:t>
            </a:r>
          </a:p>
        </p:txBody>
      </p:sp>
      <p:sp>
        <p:nvSpPr>
          <p:cNvPr id="62" name="Прямокутник 92"/>
          <p:cNvSpPr/>
          <p:nvPr/>
        </p:nvSpPr>
        <p:spPr>
          <a:xfrm>
            <a:off x="6869430" y="5866375"/>
            <a:ext cx="3024000" cy="411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та якомога довше їх утримання </a:t>
            </a: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9692913" y="5167832"/>
            <a:ext cx="1620000" cy="252000"/>
          </a:xfrm>
          <a:prstGeom prst="triangle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4" name="Freeform 44"/>
          <p:cNvSpPr>
            <a:spLocks noEditPoints="1"/>
          </p:cNvSpPr>
          <p:nvPr/>
        </p:nvSpPr>
        <p:spPr bwMode="auto">
          <a:xfrm>
            <a:off x="10884594" y="4682379"/>
            <a:ext cx="1080000" cy="1080000"/>
          </a:xfrm>
          <a:custGeom>
            <a:avLst/>
            <a:gdLst>
              <a:gd name="T0" fmla="*/ 421 w 2223"/>
              <a:gd name="T1" fmla="*/ 1665 h 2222"/>
              <a:gd name="T2" fmla="*/ 421 w 2223"/>
              <a:gd name="T3" fmla="*/ 1753 h 2222"/>
              <a:gd name="T4" fmla="*/ 1827 w 2223"/>
              <a:gd name="T5" fmla="*/ 1709 h 2222"/>
              <a:gd name="T6" fmla="*/ 891 w 2223"/>
              <a:gd name="T7" fmla="*/ 1184 h 2222"/>
              <a:gd name="T8" fmla="*/ 891 w 2223"/>
              <a:gd name="T9" fmla="*/ 1280 h 2222"/>
              <a:gd name="T10" fmla="*/ 891 w 2223"/>
              <a:gd name="T11" fmla="*/ 1184 h 2222"/>
              <a:gd name="T12" fmla="*/ 1361 w 2223"/>
              <a:gd name="T13" fmla="*/ 1325 h 2222"/>
              <a:gd name="T14" fmla="*/ 1266 w 2223"/>
              <a:gd name="T15" fmla="*/ 1325 h 2222"/>
              <a:gd name="T16" fmla="*/ 1737 w 2223"/>
              <a:gd name="T17" fmla="*/ 1184 h 2222"/>
              <a:gd name="T18" fmla="*/ 1737 w 2223"/>
              <a:gd name="T19" fmla="*/ 1280 h 2222"/>
              <a:gd name="T20" fmla="*/ 1737 w 2223"/>
              <a:gd name="T21" fmla="*/ 1184 h 2222"/>
              <a:gd name="T22" fmla="*/ 586 w 2223"/>
              <a:gd name="T23" fmla="*/ 1448 h 2222"/>
              <a:gd name="T24" fmla="*/ 814 w 2223"/>
              <a:gd name="T25" fmla="*/ 1321 h 2222"/>
              <a:gd name="T26" fmla="*/ 988 w 2223"/>
              <a:gd name="T27" fmla="*/ 1298 h 2222"/>
              <a:gd name="T28" fmla="*/ 1314 w 2223"/>
              <a:gd name="T29" fmla="*/ 1443 h 2222"/>
              <a:gd name="T30" fmla="*/ 1639 w 2223"/>
              <a:gd name="T31" fmla="*/ 1298 h 2222"/>
              <a:gd name="T32" fmla="*/ 1855 w 2223"/>
              <a:gd name="T33" fmla="*/ 1232 h 2222"/>
              <a:gd name="T34" fmla="*/ 1621 w 2223"/>
              <a:gd name="T35" fmla="*/ 1212 h 2222"/>
              <a:gd name="T36" fmla="*/ 1314 w 2223"/>
              <a:gd name="T37" fmla="*/ 1207 h 2222"/>
              <a:gd name="T38" fmla="*/ 1007 w 2223"/>
              <a:gd name="T39" fmla="*/ 1212 h 2222"/>
              <a:gd name="T40" fmla="*/ 773 w 2223"/>
              <a:gd name="T41" fmla="*/ 1232 h 2222"/>
              <a:gd name="T42" fmla="*/ 598 w 2223"/>
              <a:gd name="T43" fmla="*/ 1332 h 2222"/>
              <a:gd name="T44" fmla="*/ 1302 w 2223"/>
              <a:gd name="T45" fmla="*/ 970 h 2222"/>
              <a:gd name="T46" fmla="*/ 1702 w 2223"/>
              <a:gd name="T47" fmla="*/ 696 h 2222"/>
              <a:gd name="T48" fmla="*/ 1838 w 2223"/>
              <a:gd name="T49" fmla="*/ 514 h 2222"/>
              <a:gd name="T50" fmla="*/ 1639 w 2223"/>
              <a:gd name="T51" fmla="*/ 633 h 2222"/>
              <a:gd name="T52" fmla="*/ 903 w 2223"/>
              <a:gd name="T53" fmla="*/ 769 h 2222"/>
              <a:gd name="T54" fmla="*/ 492 w 2223"/>
              <a:gd name="T55" fmla="*/ 1332 h 2222"/>
              <a:gd name="T56" fmla="*/ 350 w 2223"/>
              <a:gd name="T57" fmla="*/ 1448 h 2222"/>
              <a:gd name="T58" fmla="*/ 1111 w 2223"/>
              <a:gd name="T59" fmla="*/ 0 h 2222"/>
              <a:gd name="T60" fmla="*/ 1111 w 2223"/>
              <a:gd name="T61" fmla="*/ 2222 h 2222"/>
              <a:gd name="T62" fmla="*/ 1111 w 2223"/>
              <a:gd name="T63" fmla="*/ 0 h 2222"/>
              <a:gd name="T64" fmla="*/ 2134 w 2223"/>
              <a:gd name="T65" fmla="*/ 1111 h 2222"/>
              <a:gd name="T66" fmla="*/ 88 w 2223"/>
              <a:gd name="T67" fmla="*/ 1111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23" h="2222">
                <a:moveTo>
                  <a:pt x="1783" y="1665"/>
                </a:moveTo>
                <a:lnTo>
                  <a:pt x="421" y="1665"/>
                </a:lnTo>
                <a:cubicBezTo>
                  <a:pt x="397" y="1665"/>
                  <a:pt x="377" y="1684"/>
                  <a:pt x="377" y="1709"/>
                </a:cubicBezTo>
                <a:cubicBezTo>
                  <a:pt x="377" y="1733"/>
                  <a:pt x="397" y="1753"/>
                  <a:pt x="421" y="1753"/>
                </a:cubicBezTo>
                <a:lnTo>
                  <a:pt x="1783" y="1753"/>
                </a:lnTo>
                <a:cubicBezTo>
                  <a:pt x="1808" y="1753"/>
                  <a:pt x="1827" y="1733"/>
                  <a:pt x="1827" y="1709"/>
                </a:cubicBezTo>
                <a:cubicBezTo>
                  <a:pt x="1827" y="1684"/>
                  <a:pt x="1808" y="1665"/>
                  <a:pt x="1783" y="1665"/>
                </a:cubicBezTo>
                <a:close/>
                <a:moveTo>
                  <a:pt x="891" y="1184"/>
                </a:moveTo>
                <a:cubicBezTo>
                  <a:pt x="917" y="1184"/>
                  <a:pt x="938" y="1206"/>
                  <a:pt x="938" y="1232"/>
                </a:cubicBezTo>
                <a:cubicBezTo>
                  <a:pt x="938" y="1258"/>
                  <a:pt x="917" y="1280"/>
                  <a:pt x="891" y="1280"/>
                </a:cubicBezTo>
                <a:cubicBezTo>
                  <a:pt x="865" y="1280"/>
                  <a:pt x="843" y="1258"/>
                  <a:pt x="843" y="1232"/>
                </a:cubicBezTo>
                <a:cubicBezTo>
                  <a:pt x="843" y="1206"/>
                  <a:pt x="865" y="1184"/>
                  <a:pt x="891" y="1184"/>
                </a:cubicBezTo>
                <a:close/>
                <a:moveTo>
                  <a:pt x="1314" y="1277"/>
                </a:moveTo>
                <a:cubicBezTo>
                  <a:pt x="1340" y="1277"/>
                  <a:pt x="1361" y="1299"/>
                  <a:pt x="1361" y="1325"/>
                </a:cubicBezTo>
                <a:cubicBezTo>
                  <a:pt x="1361" y="1351"/>
                  <a:pt x="1340" y="1373"/>
                  <a:pt x="1314" y="1373"/>
                </a:cubicBezTo>
                <a:cubicBezTo>
                  <a:pt x="1287" y="1373"/>
                  <a:pt x="1266" y="1351"/>
                  <a:pt x="1266" y="1325"/>
                </a:cubicBezTo>
                <a:cubicBezTo>
                  <a:pt x="1266" y="1299"/>
                  <a:pt x="1287" y="1277"/>
                  <a:pt x="1314" y="1277"/>
                </a:cubicBezTo>
                <a:close/>
                <a:moveTo>
                  <a:pt x="1737" y="1184"/>
                </a:moveTo>
                <a:cubicBezTo>
                  <a:pt x="1763" y="1184"/>
                  <a:pt x="1784" y="1206"/>
                  <a:pt x="1784" y="1232"/>
                </a:cubicBezTo>
                <a:cubicBezTo>
                  <a:pt x="1784" y="1258"/>
                  <a:pt x="1763" y="1280"/>
                  <a:pt x="1737" y="1280"/>
                </a:cubicBezTo>
                <a:cubicBezTo>
                  <a:pt x="1710" y="1280"/>
                  <a:pt x="1689" y="1258"/>
                  <a:pt x="1689" y="1232"/>
                </a:cubicBezTo>
                <a:cubicBezTo>
                  <a:pt x="1689" y="1206"/>
                  <a:pt x="1710" y="1184"/>
                  <a:pt x="1737" y="1184"/>
                </a:cubicBezTo>
                <a:close/>
                <a:moveTo>
                  <a:pt x="468" y="1566"/>
                </a:moveTo>
                <a:cubicBezTo>
                  <a:pt x="533" y="1566"/>
                  <a:pt x="586" y="1513"/>
                  <a:pt x="586" y="1448"/>
                </a:cubicBezTo>
                <a:cubicBezTo>
                  <a:pt x="586" y="1444"/>
                  <a:pt x="585" y="1441"/>
                  <a:pt x="585" y="1437"/>
                </a:cubicBezTo>
                <a:lnTo>
                  <a:pt x="814" y="1321"/>
                </a:lnTo>
                <a:cubicBezTo>
                  <a:pt x="834" y="1339"/>
                  <a:pt x="861" y="1350"/>
                  <a:pt x="891" y="1350"/>
                </a:cubicBezTo>
                <a:cubicBezTo>
                  <a:pt x="931" y="1350"/>
                  <a:pt x="967" y="1330"/>
                  <a:pt x="988" y="1298"/>
                </a:cubicBezTo>
                <a:lnTo>
                  <a:pt x="1198" y="1345"/>
                </a:lnTo>
                <a:cubicBezTo>
                  <a:pt x="1207" y="1400"/>
                  <a:pt x="1255" y="1443"/>
                  <a:pt x="1314" y="1443"/>
                </a:cubicBezTo>
                <a:cubicBezTo>
                  <a:pt x="1372" y="1443"/>
                  <a:pt x="1421" y="1400"/>
                  <a:pt x="1430" y="1345"/>
                </a:cubicBezTo>
                <a:lnTo>
                  <a:pt x="1639" y="1298"/>
                </a:lnTo>
                <a:cubicBezTo>
                  <a:pt x="1661" y="1330"/>
                  <a:pt x="1696" y="1350"/>
                  <a:pt x="1737" y="1350"/>
                </a:cubicBezTo>
                <a:cubicBezTo>
                  <a:pt x="1802" y="1350"/>
                  <a:pt x="1855" y="1297"/>
                  <a:pt x="1855" y="1232"/>
                </a:cubicBezTo>
                <a:cubicBezTo>
                  <a:pt x="1855" y="1167"/>
                  <a:pt x="1802" y="1114"/>
                  <a:pt x="1737" y="1114"/>
                </a:cubicBezTo>
                <a:cubicBezTo>
                  <a:pt x="1678" y="1114"/>
                  <a:pt x="1630" y="1157"/>
                  <a:pt x="1621" y="1212"/>
                </a:cubicBezTo>
                <a:lnTo>
                  <a:pt x="1411" y="1258"/>
                </a:lnTo>
                <a:cubicBezTo>
                  <a:pt x="1390" y="1227"/>
                  <a:pt x="1354" y="1207"/>
                  <a:pt x="1314" y="1207"/>
                </a:cubicBezTo>
                <a:cubicBezTo>
                  <a:pt x="1273" y="1207"/>
                  <a:pt x="1238" y="1227"/>
                  <a:pt x="1216" y="1258"/>
                </a:cubicBezTo>
                <a:lnTo>
                  <a:pt x="1007" y="1212"/>
                </a:lnTo>
                <a:cubicBezTo>
                  <a:pt x="998" y="1157"/>
                  <a:pt x="949" y="1114"/>
                  <a:pt x="891" y="1114"/>
                </a:cubicBezTo>
                <a:cubicBezTo>
                  <a:pt x="826" y="1114"/>
                  <a:pt x="773" y="1167"/>
                  <a:pt x="773" y="1232"/>
                </a:cubicBezTo>
                <a:cubicBezTo>
                  <a:pt x="773" y="1235"/>
                  <a:pt x="773" y="1239"/>
                  <a:pt x="774" y="1242"/>
                </a:cubicBezTo>
                <a:lnTo>
                  <a:pt x="598" y="1332"/>
                </a:lnTo>
                <a:lnTo>
                  <a:pt x="910" y="862"/>
                </a:lnTo>
                <a:lnTo>
                  <a:pt x="1302" y="970"/>
                </a:lnTo>
                <a:cubicBezTo>
                  <a:pt x="1315" y="974"/>
                  <a:pt x="1329" y="972"/>
                  <a:pt x="1340" y="963"/>
                </a:cubicBezTo>
                <a:lnTo>
                  <a:pt x="1702" y="696"/>
                </a:lnTo>
                <a:lnTo>
                  <a:pt x="1837" y="832"/>
                </a:lnTo>
                <a:lnTo>
                  <a:pt x="1838" y="514"/>
                </a:lnTo>
                <a:lnTo>
                  <a:pt x="1519" y="513"/>
                </a:lnTo>
                <a:lnTo>
                  <a:pt x="1639" y="633"/>
                </a:lnTo>
                <a:lnTo>
                  <a:pt x="1305" y="880"/>
                </a:lnTo>
                <a:lnTo>
                  <a:pt x="903" y="769"/>
                </a:lnTo>
                <a:cubicBezTo>
                  <a:pt x="884" y="764"/>
                  <a:pt x="865" y="771"/>
                  <a:pt x="854" y="787"/>
                </a:cubicBezTo>
                <a:lnTo>
                  <a:pt x="492" y="1332"/>
                </a:lnTo>
                <a:cubicBezTo>
                  <a:pt x="484" y="1330"/>
                  <a:pt x="476" y="1330"/>
                  <a:pt x="468" y="1330"/>
                </a:cubicBezTo>
                <a:cubicBezTo>
                  <a:pt x="403" y="1330"/>
                  <a:pt x="350" y="1383"/>
                  <a:pt x="350" y="1448"/>
                </a:cubicBezTo>
                <a:cubicBezTo>
                  <a:pt x="350" y="1513"/>
                  <a:pt x="403" y="1566"/>
                  <a:pt x="468" y="1566"/>
                </a:cubicBezTo>
                <a:close/>
                <a:moveTo>
                  <a:pt x="1111" y="0"/>
                </a:moveTo>
                <a:cubicBezTo>
                  <a:pt x="498" y="0"/>
                  <a:pt x="0" y="497"/>
                  <a:pt x="0" y="1111"/>
                </a:cubicBezTo>
                <a:cubicBezTo>
                  <a:pt x="0" y="1725"/>
                  <a:pt x="498" y="2222"/>
                  <a:pt x="1111" y="2222"/>
                </a:cubicBezTo>
                <a:cubicBezTo>
                  <a:pt x="1725" y="2222"/>
                  <a:pt x="2223" y="1725"/>
                  <a:pt x="2223" y="1111"/>
                </a:cubicBezTo>
                <a:cubicBezTo>
                  <a:pt x="2223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5" name="Прямокутник 92"/>
          <p:cNvSpPr/>
          <p:nvPr/>
        </p:nvSpPr>
        <p:spPr>
          <a:xfrm>
            <a:off x="10555605" y="5855117"/>
            <a:ext cx="1872000" cy="411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для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MAX</a:t>
            </a: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 рейтингу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2307EB6-75EB-45BA-9378-65783ED719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63320" y="1542224"/>
            <a:ext cx="2974795" cy="189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1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Рисунок 84" descr="Контракт контур">
            <a:extLst>
              <a:ext uri="{FF2B5EF4-FFF2-40B4-BE49-F238E27FC236}">
                <a16:creationId xmlns:a16="http://schemas.microsoft.com/office/drawing/2014/main" id="{6F745668-F3FB-47EE-A4AC-4266403F58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15055" y="2077599"/>
            <a:ext cx="914400" cy="914400"/>
          </a:xfrm>
          <a:prstGeom prst="rect">
            <a:avLst/>
          </a:prstGeom>
        </p:spPr>
      </p:pic>
      <p:sp>
        <p:nvSpPr>
          <p:cNvPr id="101" name="Google Shape;101;p2"/>
          <p:cNvSpPr txBox="1">
            <a:spLocks noGrp="1"/>
          </p:cNvSpPr>
          <p:nvPr>
            <p:ph type="sldNum" idx="12"/>
          </p:nvPr>
        </p:nvSpPr>
        <p:spPr>
          <a:xfrm>
            <a:off x="11682393" y="6655538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6</a:t>
            </a:fld>
            <a:endParaRPr/>
          </a:p>
        </p:txBody>
      </p:sp>
      <p:sp>
        <p:nvSpPr>
          <p:cNvPr id="24" name="Google Shape;101;p2"/>
          <p:cNvSpPr txBox="1">
            <a:spLocks/>
          </p:cNvSpPr>
          <p:nvPr/>
        </p:nvSpPr>
        <p:spPr>
          <a:xfrm>
            <a:off x="11682393" y="6655538"/>
            <a:ext cx="957413" cy="3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1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uk-UA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uk-UA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Google Shape;118;p3">
            <a:extLst>
              <a:ext uri="{FF2B5EF4-FFF2-40B4-BE49-F238E27FC236}">
                <a16:creationId xmlns:a16="http://schemas.microsoft.com/office/drawing/2014/main" id="{07F8FD93-AFF3-4E93-9C7C-1445D30D9D9A}"/>
              </a:ext>
            </a:extLst>
          </p:cNvPr>
          <p:cNvSpPr txBox="1"/>
          <p:nvPr/>
        </p:nvSpPr>
        <p:spPr>
          <a:xfrm>
            <a:off x="180715" y="152076"/>
            <a:ext cx="10128227" cy="329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Процедура участі ММСП у Спільній програмі</a:t>
            </a:r>
          </a:p>
        </p:txBody>
      </p:sp>
      <p:sp>
        <p:nvSpPr>
          <p:cNvPr id="26" name="Номер слайда 1">
            <a:extLst>
              <a:ext uri="{FF2B5EF4-FFF2-40B4-BE49-F238E27FC236}">
                <a16:creationId xmlns:a16="http://schemas.microsoft.com/office/drawing/2014/main" id="{5C06C873-ED6B-4619-A580-8A96FF03362C}"/>
              </a:ext>
            </a:extLst>
          </p:cNvPr>
          <p:cNvSpPr txBox="1">
            <a:spLocks/>
          </p:cNvSpPr>
          <p:nvPr/>
        </p:nvSpPr>
        <p:spPr>
          <a:xfrm>
            <a:off x="11841014" y="6816019"/>
            <a:ext cx="957413" cy="383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1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866C1DD-4BFC-46A5-9177-3C97C97CE3C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B44AC522-DFC1-4A1A-B5C4-3E66EFB1291E}"/>
              </a:ext>
            </a:extLst>
          </p:cNvPr>
          <p:cNvSpPr/>
          <p:nvPr/>
        </p:nvSpPr>
        <p:spPr>
          <a:xfrm>
            <a:off x="182142" y="5896131"/>
            <a:ext cx="2700000" cy="540000"/>
          </a:xfrm>
          <a:prstGeom prst="rect">
            <a:avLst/>
          </a:prstGeom>
          <a:solidFill>
            <a:srgbClr val="5DC64B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Крок 1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4B77ED0-8212-4136-866F-27AA13261161}"/>
              </a:ext>
            </a:extLst>
          </p:cNvPr>
          <p:cNvSpPr/>
          <p:nvPr/>
        </p:nvSpPr>
        <p:spPr>
          <a:xfrm>
            <a:off x="2877697" y="5343632"/>
            <a:ext cx="2412000" cy="540000"/>
          </a:xfrm>
          <a:prstGeom prst="rect">
            <a:avLst/>
          </a:prstGeom>
          <a:solidFill>
            <a:srgbClr val="5DC64B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Крок 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B6D8148-6B9C-4F98-BE12-258B68672070}"/>
              </a:ext>
            </a:extLst>
          </p:cNvPr>
          <p:cNvSpPr/>
          <p:nvPr/>
        </p:nvSpPr>
        <p:spPr>
          <a:xfrm>
            <a:off x="77463" y="763182"/>
            <a:ext cx="2770672" cy="1080000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ФРП з портфелю Програми 5-7-9% вибирає ММСП визначеної області, які здійснили інвестиції, відновили та створили робочі місця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5DCA6477-1F0E-4A2F-8AE2-823A57F54C70}"/>
              </a:ext>
            </a:extLst>
          </p:cNvPr>
          <p:cNvSpPr/>
          <p:nvPr/>
        </p:nvSpPr>
        <p:spPr>
          <a:xfrm>
            <a:off x="2882660" y="779805"/>
            <a:ext cx="2417389" cy="94954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ФРП готує Реєстр ММСП шляхом їх </a:t>
            </a:r>
            <a:r>
              <a:rPr lang="uk-UA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рейтингування</a:t>
            </a: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залежності від кількості відновлених та створених робочих місць</a:t>
            </a: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75471C8C-9FB1-4AD4-B3ED-1EBA549119EF}"/>
              </a:ext>
            </a:extLst>
          </p:cNvPr>
          <p:cNvCxnSpPr/>
          <p:nvPr/>
        </p:nvCxnSpPr>
        <p:spPr>
          <a:xfrm>
            <a:off x="2863710" y="764266"/>
            <a:ext cx="0" cy="565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CA2C2659-7D6B-4AAC-8D2D-D1C484CE1B43}"/>
              </a:ext>
            </a:extLst>
          </p:cNvPr>
          <p:cNvCxnSpPr/>
          <p:nvPr/>
        </p:nvCxnSpPr>
        <p:spPr>
          <a:xfrm>
            <a:off x="5284949" y="764266"/>
            <a:ext cx="0" cy="565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6C18C64D-0EFB-4014-9384-C36297FAC6E1}"/>
              </a:ext>
            </a:extLst>
          </p:cNvPr>
          <p:cNvSpPr/>
          <p:nvPr/>
        </p:nvSpPr>
        <p:spPr>
          <a:xfrm>
            <a:off x="5300049" y="4797176"/>
            <a:ext cx="2412000" cy="540000"/>
          </a:xfrm>
          <a:prstGeom prst="rect">
            <a:avLst/>
          </a:prstGeom>
          <a:solidFill>
            <a:srgbClr val="5DC64B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Крок 3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BC8007A7-CAF2-4DC9-AF24-7C8F06DBD230}"/>
              </a:ext>
            </a:extLst>
          </p:cNvPr>
          <p:cNvSpPr/>
          <p:nvPr/>
        </p:nvSpPr>
        <p:spPr>
          <a:xfrm>
            <a:off x="7719043" y="4247286"/>
            <a:ext cx="2412000" cy="540000"/>
          </a:xfrm>
          <a:prstGeom prst="rect">
            <a:avLst/>
          </a:prstGeom>
          <a:solidFill>
            <a:srgbClr val="5DC64B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Крок 4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D929ED31-B19E-454A-83C0-DBCC8AE68D52}"/>
              </a:ext>
            </a:extLst>
          </p:cNvPr>
          <p:cNvSpPr/>
          <p:nvPr/>
        </p:nvSpPr>
        <p:spPr>
          <a:xfrm>
            <a:off x="10141434" y="3707286"/>
            <a:ext cx="2412000" cy="540000"/>
          </a:xfrm>
          <a:prstGeom prst="rect">
            <a:avLst/>
          </a:prstGeom>
          <a:solidFill>
            <a:srgbClr val="5DC64B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Крок 5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3C57E681-8701-4D2A-94F2-8590040E7FAF}"/>
              </a:ext>
            </a:extLst>
          </p:cNvPr>
          <p:cNvSpPr/>
          <p:nvPr/>
        </p:nvSpPr>
        <p:spPr>
          <a:xfrm>
            <a:off x="5382715" y="764266"/>
            <a:ext cx="2115662" cy="1007386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ФРП подає Реєстр ММСП на затвердження Експертній комісії при місцевому органі влади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1F894A9F-D21D-4829-A9BD-C93D6410A158}"/>
              </a:ext>
            </a:extLst>
          </p:cNvPr>
          <p:cNvCxnSpPr/>
          <p:nvPr/>
        </p:nvCxnSpPr>
        <p:spPr>
          <a:xfrm>
            <a:off x="7712049" y="848307"/>
            <a:ext cx="0" cy="565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F5D7193E-2BE9-446B-8E46-589391C15346}"/>
              </a:ext>
            </a:extLst>
          </p:cNvPr>
          <p:cNvCxnSpPr/>
          <p:nvPr/>
        </p:nvCxnSpPr>
        <p:spPr>
          <a:xfrm>
            <a:off x="10131043" y="848307"/>
            <a:ext cx="0" cy="565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ABD710C5-4983-4F04-BD02-5469E001AAAF}"/>
              </a:ext>
            </a:extLst>
          </p:cNvPr>
          <p:cNvSpPr/>
          <p:nvPr/>
        </p:nvSpPr>
        <p:spPr>
          <a:xfrm>
            <a:off x="7784538" y="751294"/>
            <a:ext cx="2330319" cy="1139852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ФРП надсилає виписки із затвердженого Реєстру ММСП в уповноважені банки для інформування ММСП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597D8766-FF69-420A-80D6-A5A0B26B0D67}"/>
              </a:ext>
            </a:extLst>
          </p:cNvPr>
          <p:cNvSpPr/>
          <p:nvPr/>
        </p:nvSpPr>
        <p:spPr>
          <a:xfrm>
            <a:off x="10178403" y="731807"/>
            <a:ext cx="2567020" cy="1039844"/>
          </a:xfrm>
          <a:prstGeom prst="rect">
            <a:avLst/>
          </a:prstGeom>
          <a:noFill/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/>
          <a:lstStyle/>
          <a:p>
            <a:r>
              <a:rPr lang="uk-UA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Уповноважений банк інформує підприємця про його відбір та отримує його згоду на участь у програмі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0BE6A95B-9FD3-4D09-B0BF-0AA8D4D16EB2}"/>
              </a:ext>
            </a:extLst>
          </p:cNvPr>
          <p:cNvSpPr/>
          <p:nvPr/>
        </p:nvSpPr>
        <p:spPr>
          <a:xfrm>
            <a:off x="10178403" y="4359755"/>
            <a:ext cx="2363549" cy="427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uk-UA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Початок виплати додаткової компенсації процентів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Прямокутник 98">
            <a:extLst>
              <a:ext uri="{FF2B5EF4-FFF2-40B4-BE49-F238E27FC236}">
                <a16:creationId xmlns:a16="http://schemas.microsoft.com/office/drawing/2014/main" id="{38092740-942B-497F-A16C-7EAF6FC7421C}"/>
              </a:ext>
            </a:extLst>
          </p:cNvPr>
          <p:cNvSpPr/>
          <p:nvPr/>
        </p:nvSpPr>
        <p:spPr>
          <a:xfrm>
            <a:off x="7687644" y="4810146"/>
            <a:ext cx="2478509" cy="573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uk-UA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Учасниками програми є всі уповноважені банки за Програмою 5-7-9%, інформація про які на сайті: 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http://bdf.gov.ua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1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7" name="Рисунок 66" descr="Банк контур">
            <a:extLst>
              <a:ext uri="{FF2B5EF4-FFF2-40B4-BE49-F238E27FC236}">
                <a16:creationId xmlns:a16="http://schemas.microsoft.com/office/drawing/2014/main" id="{43570D08-FE17-44C5-A79A-D1FF175B40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54717" y="3216828"/>
            <a:ext cx="1080000" cy="1080000"/>
          </a:xfrm>
          <a:prstGeom prst="rect">
            <a:avLst/>
          </a:prstGeom>
        </p:spPr>
      </p:pic>
      <p:pic>
        <p:nvPicPr>
          <p:cNvPr id="69" name="Рисунок 68" descr="Школьник контур">
            <a:extLst>
              <a:ext uri="{FF2B5EF4-FFF2-40B4-BE49-F238E27FC236}">
                <a16:creationId xmlns:a16="http://schemas.microsoft.com/office/drawing/2014/main" id="{07B62C14-5566-4CAE-83B6-88C93D1904C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921246" y="2873809"/>
            <a:ext cx="877861" cy="877861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83" y="1771651"/>
            <a:ext cx="1554889" cy="9027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29531" y="5251727"/>
            <a:ext cx="805221" cy="577194"/>
          </a:xfrm>
          <a:prstGeom prst="rect">
            <a:avLst/>
          </a:prstGeom>
        </p:spPr>
      </p:pic>
      <p:sp>
        <p:nvSpPr>
          <p:cNvPr id="42" name="Стрілка вправо 98"/>
          <p:cNvSpPr/>
          <p:nvPr/>
        </p:nvSpPr>
        <p:spPr>
          <a:xfrm rot="5400000">
            <a:off x="1387335" y="2755661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6" name="Стрілка вправо 98"/>
          <p:cNvSpPr/>
          <p:nvPr/>
        </p:nvSpPr>
        <p:spPr>
          <a:xfrm rot="5400000">
            <a:off x="1385527" y="3921311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Стрілка вправо 98"/>
          <p:cNvSpPr/>
          <p:nvPr/>
        </p:nvSpPr>
        <p:spPr>
          <a:xfrm rot="5400000">
            <a:off x="1381891" y="4981099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8" name="Freeform 82"/>
          <p:cNvSpPr>
            <a:spLocks noEditPoints="1"/>
          </p:cNvSpPr>
          <p:nvPr/>
        </p:nvSpPr>
        <p:spPr bwMode="auto">
          <a:xfrm>
            <a:off x="1184558" y="4192316"/>
            <a:ext cx="720000" cy="720000"/>
          </a:xfrm>
          <a:custGeom>
            <a:avLst/>
            <a:gdLst>
              <a:gd name="T0" fmla="*/ 1500 w 2223"/>
              <a:gd name="T1" fmla="*/ 1608 h 2222"/>
              <a:gd name="T2" fmla="*/ 1740 w 2223"/>
              <a:gd name="T3" fmla="*/ 1488 h 2222"/>
              <a:gd name="T4" fmla="*/ 1398 w 2223"/>
              <a:gd name="T5" fmla="*/ 1608 h 2222"/>
              <a:gd name="T6" fmla="*/ 1158 w 2223"/>
              <a:gd name="T7" fmla="*/ 1488 h 2222"/>
              <a:gd name="T8" fmla="*/ 1398 w 2223"/>
              <a:gd name="T9" fmla="*/ 1608 h 2222"/>
              <a:gd name="T10" fmla="*/ 816 w 2223"/>
              <a:gd name="T11" fmla="*/ 1608 h 2222"/>
              <a:gd name="T12" fmla="*/ 1056 w 2223"/>
              <a:gd name="T13" fmla="*/ 1488 h 2222"/>
              <a:gd name="T14" fmla="*/ 715 w 2223"/>
              <a:gd name="T15" fmla="*/ 1608 h 2222"/>
              <a:gd name="T16" fmla="*/ 474 w 2223"/>
              <a:gd name="T17" fmla="*/ 1488 h 2222"/>
              <a:gd name="T18" fmla="*/ 715 w 2223"/>
              <a:gd name="T19" fmla="*/ 1608 h 2222"/>
              <a:gd name="T20" fmla="*/ 1835 w 2223"/>
              <a:gd name="T21" fmla="*/ 1058 h 2222"/>
              <a:gd name="T22" fmla="*/ 1450 w 2223"/>
              <a:gd name="T23" fmla="*/ 1058 h 2222"/>
              <a:gd name="T24" fmla="*/ 1030 w 2223"/>
              <a:gd name="T25" fmla="*/ 1362 h 2222"/>
              <a:gd name="T26" fmla="*/ 946 w 2223"/>
              <a:gd name="T27" fmla="*/ 1336 h 2222"/>
              <a:gd name="T28" fmla="*/ 998 w 2223"/>
              <a:gd name="T29" fmla="*/ 975 h 2222"/>
              <a:gd name="T30" fmla="*/ 900 w 2223"/>
              <a:gd name="T31" fmla="*/ 935 h 2222"/>
              <a:gd name="T32" fmla="*/ 824 w 2223"/>
              <a:gd name="T33" fmla="*/ 1362 h 2222"/>
              <a:gd name="T34" fmla="*/ 672 w 2223"/>
              <a:gd name="T35" fmla="*/ 704 h 2222"/>
              <a:gd name="T36" fmla="*/ 573 w 2223"/>
              <a:gd name="T37" fmla="*/ 665 h 2222"/>
              <a:gd name="T38" fmla="*/ 457 w 2223"/>
              <a:gd name="T39" fmla="*/ 1362 h 2222"/>
              <a:gd name="T40" fmla="*/ 379 w 2223"/>
              <a:gd name="T41" fmla="*/ 1406 h 2222"/>
              <a:gd name="T42" fmla="*/ 423 w 2223"/>
              <a:gd name="T43" fmla="*/ 1767 h 2222"/>
              <a:gd name="T44" fmla="*/ 1835 w 2223"/>
              <a:gd name="T45" fmla="*/ 1723 h 2222"/>
              <a:gd name="T46" fmla="*/ 1835 w 2223"/>
              <a:gd name="T47" fmla="*/ 1405 h 2222"/>
              <a:gd name="T48" fmla="*/ 1033 w 2223"/>
              <a:gd name="T49" fmla="*/ 217 h 2222"/>
              <a:gd name="T50" fmla="*/ 947 w 2223"/>
              <a:gd name="T51" fmla="*/ 361 h 2222"/>
              <a:gd name="T52" fmla="*/ 848 w 2223"/>
              <a:gd name="T53" fmla="*/ 402 h 2222"/>
              <a:gd name="T54" fmla="*/ 848 w 2223"/>
              <a:gd name="T55" fmla="*/ 490 h 2222"/>
              <a:gd name="T56" fmla="*/ 1010 w 2223"/>
              <a:gd name="T57" fmla="*/ 423 h 2222"/>
              <a:gd name="T58" fmla="*/ 1482 w 2223"/>
              <a:gd name="T59" fmla="*/ 363 h 2222"/>
              <a:gd name="T60" fmla="*/ 1204 w 2223"/>
              <a:gd name="T61" fmla="*/ 641 h 2222"/>
              <a:gd name="T62" fmla="*/ 1075 w 2223"/>
              <a:gd name="T63" fmla="*/ 770 h 2222"/>
              <a:gd name="T64" fmla="*/ 1075 w 2223"/>
              <a:gd name="T65" fmla="*/ 858 h 2222"/>
              <a:gd name="T66" fmla="*/ 1526 w 2223"/>
              <a:gd name="T67" fmla="*/ 407 h 2222"/>
              <a:gd name="T68" fmla="*/ 927 w 2223"/>
              <a:gd name="T69" fmla="*/ 261 h 2222"/>
              <a:gd name="T70" fmla="*/ 556 w 2223"/>
              <a:gd name="T71" fmla="*/ 543 h 2222"/>
              <a:gd name="T72" fmla="*/ 645 w 2223"/>
              <a:gd name="T73" fmla="*/ 543 h 2222"/>
              <a:gd name="T74" fmla="*/ 927 w 2223"/>
              <a:gd name="T75" fmla="*/ 261 h 2222"/>
              <a:gd name="T76" fmla="*/ 927 w 2223"/>
              <a:gd name="T77" fmla="*/ 858 h 2222"/>
              <a:gd name="T78" fmla="*/ 1211 w 2223"/>
              <a:gd name="T79" fmla="*/ 450 h 2222"/>
              <a:gd name="T80" fmla="*/ 1526 w 2223"/>
              <a:gd name="T81" fmla="*/ 261 h 2222"/>
              <a:gd name="T82" fmla="*/ 1295 w 2223"/>
              <a:gd name="T83" fmla="*/ 492 h 2222"/>
              <a:gd name="T84" fmla="*/ 1250 w 2223"/>
              <a:gd name="T85" fmla="*/ 535 h 2222"/>
              <a:gd name="T86" fmla="*/ 971 w 2223"/>
              <a:gd name="T87" fmla="*/ 814 h 2222"/>
              <a:gd name="T88" fmla="*/ 0 w 2223"/>
              <a:gd name="T89" fmla="*/ 1111 h 2222"/>
              <a:gd name="T90" fmla="*/ 2223 w 2223"/>
              <a:gd name="T91" fmla="*/ 1111 h 2222"/>
              <a:gd name="T92" fmla="*/ 1111 w 2223"/>
              <a:gd name="T93" fmla="*/ 88 h 2222"/>
              <a:gd name="T94" fmla="*/ 1111 w 2223"/>
              <a:gd name="T95" fmla="*/ 2134 h 2222"/>
              <a:gd name="T96" fmla="*/ 1111 w 2223"/>
              <a:gd name="T97" fmla="*/ 88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223" h="2222">
                <a:moveTo>
                  <a:pt x="1740" y="1608"/>
                </a:moveTo>
                <a:lnTo>
                  <a:pt x="1500" y="1608"/>
                </a:lnTo>
                <a:lnTo>
                  <a:pt x="1500" y="1488"/>
                </a:lnTo>
                <a:lnTo>
                  <a:pt x="1740" y="1488"/>
                </a:lnTo>
                <a:lnTo>
                  <a:pt x="1740" y="1608"/>
                </a:lnTo>
                <a:close/>
                <a:moveTo>
                  <a:pt x="1398" y="1608"/>
                </a:moveTo>
                <a:lnTo>
                  <a:pt x="1158" y="1608"/>
                </a:lnTo>
                <a:lnTo>
                  <a:pt x="1158" y="1488"/>
                </a:lnTo>
                <a:lnTo>
                  <a:pt x="1398" y="1488"/>
                </a:lnTo>
                <a:lnTo>
                  <a:pt x="1398" y="1608"/>
                </a:lnTo>
                <a:close/>
                <a:moveTo>
                  <a:pt x="1056" y="1608"/>
                </a:moveTo>
                <a:lnTo>
                  <a:pt x="816" y="1608"/>
                </a:lnTo>
                <a:lnTo>
                  <a:pt x="816" y="1488"/>
                </a:lnTo>
                <a:lnTo>
                  <a:pt x="1056" y="1488"/>
                </a:lnTo>
                <a:lnTo>
                  <a:pt x="1056" y="1608"/>
                </a:lnTo>
                <a:close/>
                <a:moveTo>
                  <a:pt x="715" y="1608"/>
                </a:moveTo>
                <a:lnTo>
                  <a:pt x="474" y="1608"/>
                </a:lnTo>
                <a:lnTo>
                  <a:pt x="474" y="1488"/>
                </a:lnTo>
                <a:lnTo>
                  <a:pt x="715" y="1488"/>
                </a:lnTo>
                <a:lnTo>
                  <a:pt x="715" y="1608"/>
                </a:lnTo>
                <a:close/>
                <a:moveTo>
                  <a:pt x="1835" y="1405"/>
                </a:moveTo>
                <a:lnTo>
                  <a:pt x="1835" y="1058"/>
                </a:lnTo>
                <a:lnTo>
                  <a:pt x="1450" y="1355"/>
                </a:lnTo>
                <a:lnTo>
                  <a:pt x="1450" y="1058"/>
                </a:lnTo>
                <a:lnTo>
                  <a:pt x="1057" y="1362"/>
                </a:lnTo>
                <a:lnTo>
                  <a:pt x="1030" y="1362"/>
                </a:lnTo>
                <a:lnTo>
                  <a:pt x="913" y="1362"/>
                </a:lnTo>
                <a:lnTo>
                  <a:pt x="946" y="1336"/>
                </a:lnTo>
                <a:lnTo>
                  <a:pt x="1023" y="1277"/>
                </a:lnTo>
                <a:lnTo>
                  <a:pt x="998" y="975"/>
                </a:lnTo>
                <a:cubicBezTo>
                  <a:pt x="996" y="952"/>
                  <a:pt x="977" y="935"/>
                  <a:pt x="954" y="935"/>
                </a:cubicBezTo>
                <a:lnTo>
                  <a:pt x="900" y="935"/>
                </a:lnTo>
                <a:cubicBezTo>
                  <a:pt x="877" y="935"/>
                  <a:pt x="858" y="952"/>
                  <a:pt x="856" y="975"/>
                </a:cubicBezTo>
                <a:lnTo>
                  <a:pt x="824" y="1362"/>
                </a:lnTo>
                <a:lnTo>
                  <a:pt x="744" y="1362"/>
                </a:lnTo>
                <a:lnTo>
                  <a:pt x="672" y="704"/>
                </a:lnTo>
                <a:cubicBezTo>
                  <a:pt x="669" y="682"/>
                  <a:pt x="650" y="665"/>
                  <a:pt x="628" y="665"/>
                </a:cubicBezTo>
                <a:lnTo>
                  <a:pt x="573" y="665"/>
                </a:lnTo>
                <a:cubicBezTo>
                  <a:pt x="551" y="665"/>
                  <a:pt x="532" y="682"/>
                  <a:pt x="529" y="704"/>
                </a:cubicBezTo>
                <a:lnTo>
                  <a:pt x="457" y="1362"/>
                </a:lnTo>
                <a:lnTo>
                  <a:pt x="423" y="1362"/>
                </a:lnTo>
                <a:cubicBezTo>
                  <a:pt x="399" y="1362"/>
                  <a:pt x="379" y="1381"/>
                  <a:pt x="379" y="1406"/>
                </a:cubicBezTo>
                <a:lnTo>
                  <a:pt x="379" y="1723"/>
                </a:lnTo>
                <a:cubicBezTo>
                  <a:pt x="379" y="1747"/>
                  <a:pt x="399" y="1767"/>
                  <a:pt x="423" y="1767"/>
                </a:cubicBezTo>
                <a:lnTo>
                  <a:pt x="1791" y="1767"/>
                </a:lnTo>
                <a:cubicBezTo>
                  <a:pt x="1815" y="1767"/>
                  <a:pt x="1835" y="1747"/>
                  <a:pt x="1835" y="1723"/>
                </a:cubicBezTo>
                <a:lnTo>
                  <a:pt x="1835" y="1406"/>
                </a:lnTo>
                <a:cubicBezTo>
                  <a:pt x="1835" y="1405"/>
                  <a:pt x="1835" y="1405"/>
                  <a:pt x="1835" y="1405"/>
                </a:cubicBezTo>
                <a:close/>
                <a:moveTo>
                  <a:pt x="1077" y="261"/>
                </a:moveTo>
                <a:cubicBezTo>
                  <a:pt x="1077" y="237"/>
                  <a:pt x="1057" y="217"/>
                  <a:pt x="1033" y="217"/>
                </a:cubicBezTo>
                <a:cubicBezTo>
                  <a:pt x="1008" y="217"/>
                  <a:pt x="989" y="237"/>
                  <a:pt x="989" y="261"/>
                </a:cubicBezTo>
                <a:cubicBezTo>
                  <a:pt x="989" y="299"/>
                  <a:pt x="974" y="334"/>
                  <a:pt x="947" y="361"/>
                </a:cubicBezTo>
                <a:cubicBezTo>
                  <a:pt x="921" y="387"/>
                  <a:pt x="886" y="402"/>
                  <a:pt x="848" y="402"/>
                </a:cubicBezTo>
                <a:lnTo>
                  <a:pt x="848" y="402"/>
                </a:lnTo>
                <a:cubicBezTo>
                  <a:pt x="824" y="402"/>
                  <a:pt x="804" y="421"/>
                  <a:pt x="804" y="446"/>
                </a:cubicBezTo>
                <a:cubicBezTo>
                  <a:pt x="804" y="470"/>
                  <a:pt x="824" y="490"/>
                  <a:pt x="848" y="490"/>
                </a:cubicBezTo>
                <a:lnTo>
                  <a:pt x="848" y="490"/>
                </a:lnTo>
                <a:cubicBezTo>
                  <a:pt x="909" y="490"/>
                  <a:pt x="967" y="466"/>
                  <a:pt x="1010" y="423"/>
                </a:cubicBezTo>
                <a:cubicBezTo>
                  <a:pt x="1053" y="380"/>
                  <a:pt x="1077" y="322"/>
                  <a:pt x="1077" y="261"/>
                </a:cubicBezTo>
                <a:close/>
                <a:moveTo>
                  <a:pt x="1482" y="363"/>
                </a:moveTo>
                <a:cubicBezTo>
                  <a:pt x="1457" y="363"/>
                  <a:pt x="1438" y="383"/>
                  <a:pt x="1438" y="407"/>
                </a:cubicBezTo>
                <a:cubicBezTo>
                  <a:pt x="1438" y="536"/>
                  <a:pt x="1333" y="641"/>
                  <a:pt x="1204" y="641"/>
                </a:cubicBezTo>
                <a:cubicBezTo>
                  <a:pt x="1180" y="641"/>
                  <a:pt x="1160" y="660"/>
                  <a:pt x="1160" y="685"/>
                </a:cubicBezTo>
                <a:cubicBezTo>
                  <a:pt x="1160" y="732"/>
                  <a:pt x="1122" y="770"/>
                  <a:pt x="1075" y="770"/>
                </a:cubicBezTo>
                <a:cubicBezTo>
                  <a:pt x="1051" y="770"/>
                  <a:pt x="1031" y="789"/>
                  <a:pt x="1031" y="814"/>
                </a:cubicBezTo>
                <a:cubicBezTo>
                  <a:pt x="1031" y="838"/>
                  <a:pt x="1051" y="858"/>
                  <a:pt x="1075" y="858"/>
                </a:cubicBezTo>
                <a:cubicBezTo>
                  <a:pt x="1156" y="858"/>
                  <a:pt x="1224" y="802"/>
                  <a:pt x="1243" y="726"/>
                </a:cubicBezTo>
                <a:cubicBezTo>
                  <a:pt x="1402" y="707"/>
                  <a:pt x="1526" y="571"/>
                  <a:pt x="1526" y="407"/>
                </a:cubicBezTo>
                <a:cubicBezTo>
                  <a:pt x="1526" y="383"/>
                  <a:pt x="1506" y="363"/>
                  <a:pt x="1482" y="363"/>
                </a:cubicBezTo>
                <a:close/>
                <a:moveTo>
                  <a:pt x="927" y="261"/>
                </a:moveTo>
                <a:cubicBezTo>
                  <a:pt x="927" y="237"/>
                  <a:pt x="907" y="217"/>
                  <a:pt x="883" y="217"/>
                </a:cubicBezTo>
                <a:cubicBezTo>
                  <a:pt x="703" y="217"/>
                  <a:pt x="556" y="363"/>
                  <a:pt x="556" y="543"/>
                </a:cubicBezTo>
                <a:cubicBezTo>
                  <a:pt x="556" y="568"/>
                  <a:pt x="576" y="588"/>
                  <a:pt x="601" y="588"/>
                </a:cubicBezTo>
                <a:cubicBezTo>
                  <a:pt x="625" y="588"/>
                  <a:pt x="645" y="568"/>
                  <a:pt x="645" y="543"/>
                </a:cubicBezTo>
                <a:cubicBezTo>
                  <a:pt x="645" y="412"/>
                  <a:pt x="752" y="305"/>
                  <a:pt x="883" y="305"/>
                </a:cubicBezTo>
                <a:cubicBezTo>
                  <a:pt x="907" y="305"/>
                  <a:pt x="927" y="285"/>
                  <a:pt x="927" y="261"/>
                </a:cubicBezTo>
                <a:close/>
                <a:moveTo>
                  <a:pt x="971" y="814"/>
                </a:moveTo>
                <a:cubicBezTo>
                  <a:pt x="971" y="838"/>
                  <a:pt x="951" y="858"/>
                  <a:pt x="927" y="858"/>
                </a:cubicBezTo>
                <a:cubicBezTo>
                  <a:pt x="903" y="858"/>
                  <a:pt x="883" y="838"/>
                  <a:pt x="883" y="814"/>
                </a:cubicBezTo>
                <a:cubicBezTo>
                  <a:pt x="883" y="625"/>
                  <a:pt x="1027" y="469"/>
                  <a:pt x="1211" y="450"/>
                </a:cubicBezTo>
                <a:cubicBezTo>
                  <a:pt x="1231" y="318"/>
                  <a:pt x="1345" y="217"/>
                  <a:pt x="1482" y="217"/>
                </a:cubicBezTo>
                <a:cubicBezTo>
                  <a:pt x="1506" y="217"/>
                  <a:pt x="1526" y="237"/>
                  <a:pt x="1526" y="261"/>
                </a:cubicBezTo>
                <a:cubicBezTo>
                  <a:pt x="1526" y="285"/>
                  <a:pt x="1506" y="305"/>
                  <a:pt x="1482" y="305"/>
                </a:cubicBezTo>
                <a:cubicBezTo>
                  <a:pt x="1379" y="305"/>
                  <a:pt x="1295" y="389"/>
                  <a:pt x="1295" y="492"/>
                </a:cubicBezTo>
                <a:cubicBezTo>
                  <a:pt x="1295" y="516"/>
                  <a:pt x="1276" y="536"/>
                  <a:pt x="1251" y="536"/>
                </a:cubicBezTo>
                <a:cubicBezTo>
                  <a:pt x="1251" y="536"/>
                  <a:pt x="1251" y="535"/>
                  <a:pt x="1250" y="535"/>
                </a:cubicBezTo>
                <a:cubicBezTo>
                  <a:pt x="1250" y="535"/>
                  <a:pt x="1250" y="536"/>
                  <a:pt x="1249" y="536"/>
                </a:cubicBezTo>
                <a:cubicBezTo>
                  <a:pt x="1096" y="536"/>
                  <a:pt x="971" y="660"/>
                  <a:pt x="971" y="814"/>
                </a:cubicBezTo>
                <a:close/>
                <a:moveTo>
                  <a:pt x="1111" y="0"/>
                </a:moveTo>
                <a:cubicBezTo>
                  <a:pt x="498" y="0"/>
                  <a:pt x="0" y="497"/>
                  <a:pt x="0" y="1111"/>
                </a:cubicBezTo>
                <a:cubicBezTo>
                  <a:pt x="0" y="1725"/>
                  <a:pt x="498" y="2222"/>
                  <a:pt x="1111" y="2222"/>
                </a:cubicBezTo>
                <a:cubicBezTo>
                  <a:pt x="1725" y="2222"/>
                  <a:pt x="2223" y="1725"/>
                  <a:pt x="2223" y="1111"/>
                </a:cubicBezTo>
                <a:cubicBezTo>
                  <a:pt x="2223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rgbClr val="003D79"/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19959" y="2261980"/>
            <a:ext cx="805221" cy="577194"/>
          </a:xfrm>
          <a:prstGeom prst="rect">
            <a:avLst/>
          </a:prstGeom>
        </p:spPr>
      </p:pic>
      <p:sp>
        <p:nvSpPr>
          <p:cNvPr id="51" name="Стрілка вліво 95"/>
          <p:cNvSpPr/>
          <p:nvPr/>
        </p:nvSpPr>
        <p:spPr>
          <a:xfrm flipH="1">
            <a:off x="3014679" y="2870031"/>
            <a:ext cx="2160000" cy="216000"/>
          </a:xfrm>
          <a:prstGeom prst="leftArrow">
            <a:avLst/>
          </a:prstGeom>
          <a:solidFill>
            <a:srgbClr val="003D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Прямокутник 92"/>
          <p:cNvSpPr/>
          <p:nvPr/>
        </p:nvSpPr>
        <p:spPr>
          <a:xfrm>
            <a:off x="3885174" y="2261980"/>
            <a:ext cx="1302010" cy="554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кількість та</a:t>
            </a:r>
          </a:p>
          <a:p>
            <a:pPr>
              <a:spcAft>
                <a:spcPts val="300"/>
              </a:spcAft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тривалість</a:t>
            </a:r>
          </a:p>
        </p:txBody>
      </p:sp>
      <p:sp>
        <p:nvSpPr>
          <p:cNvPr id="53" name="Freeform 44"/>
          <p:cNvSpPr>
            <a:spLocks noEditPoints="1"/>
          </p:cNvSpPr>
          <p:nvPr/>
        </p:nvSpPr>
        <p:spPr bwMode="auto">
          <a:xfrm>
            <a:off x="3718949" y="3400751"/>
            <a:ext cx="720000" cy="720000"/>
          </a:xfrm>
          <a:custGeom>
            <a:avLst/>
            <a:gdLst>
              <a:gd name="T0" fmla="*/ 421 w 2223"/>
              <a:gd name="T1" fmla="*/ 1665 h 2222"/>
              <a:gd name="T2" fmla="*/ 421 w 2223"/>
              <a:gd name="T3" fmla="*/ 1753 h 2222"/>
              <a:gd name="T4" fmla="*/ 1827 w 2223"/>
              <a:gd name="T5" fmla="*/ 1709 h 2222"/>
              <a:gd name="T6" fmla="*/ 891 w 2223"/>
              <a:gd name="T7" fmla="*/ 1184 h 2222"/>
              <a:gd name="T8" fmla="*/ 891 w 2223"/>
              <a:gd name="T9" fmla="*/ 1280 h 2222"/>
              <a:gd name="T10" fmla="*/ 891 w 2223"/>
              <a:gd name="T11" fmla="*/ 1184 h 2222"/>
              <a:gd name="T12" fmla="*/ 1361 w 2223"/>
              <a:gd name="T13" fmla="*/ 1325 h 2222"/>
              <a:gd name="T14" fmla="*/ 1266 w 2223"/>
              <a:gd name="T15" fmla="*/ 1325 h 2222"/>
              <a:gd name="T16" fmla="*/ 1737 w 2223"/>
              <a:gd name="T17" fmla="*/ 1184 h 2222"/>
              <a:gd name="T18" fmla="*/ 1737 w 2223"/>
              <a:gd name="T19" fmla="*/ 1280 h 2222"/>
              <a:gd name="T20" fmla="*/ 1737 w 2223"/>
              <a:gd name="T21" fmla="*/ 1184 h 2222"/>
              <a:gd name="T22" fmla="*/ 586 w 2223"/>
              <a:gd name="T23" fmla="*/ 1448 h 2222"/>
              <a:gd name="T24" fmla="*/ 814 w 2223"/>
              <a:gd name="T25" fmla="*/ 1321 h 2222"/>
              <a:gd name="T26" fmla="*/ 988 w 2223"/>
              <a:gd name="T27" fmla="*/ 1298 h 2222"/>
              <a:gd name="T28" fmla="*/ 1314 w 2223"/>
              <a:gd name="T29" fmla="*/ 1443 h 2222"/>
              <a:gd name="T30" fmla="*/ 1639 w 2223"/>
              <a:gd name="T31" fmla="*/ 1298 h 2222"/>
              <a:gd name="T32" fmla="*/ 1855 w 2223"/>
              <a:gd name="T33" fmla="*/ 1232 h 2222"/>
              <a:gd name="T34" fmla="*/ 1621 w 2223"/>
              <a:gd name="T35" fmla="*/ 1212 h 2222"/>
              <a:gd name="T36" fmla="*/ 1314 w 2223"/>
              <a:gd name="T37" fmla="*/ 1207 h 2222"/>
              <a:gd name="T38" fmla="*/ 1007 w 2223"/>
              <a:gd name="T39" fmla="*/ 1212 h 2222"/>
              <a:gd name="T40" fmla="*/ 773 w 2223"/>
              <a:gd name="T41" fmla="*/ 1232 h 2222"/>
              <a:gd name="T42" fmla="*/ 598 w 2223"/>
              <a:gd name="T43" fmla="*/ 1332 h 2222"/>
              <a:gd name="T44" fmla="*/ 1302 w 2223"/>
              <a:gd name="T45" fmla="*/ 970 h 2222"/>
              <a:gd name="T46" fmla="*/ 1702 w 2223"/>
              <a:gd name="T47" fmla="*/ 696 h 2222"/>
              <a:gd name="T48" fmla="*/ 1838 w 2223"/>
              <a:gd name="T49" fmla="*/ 514 h 2222"/>
              <a:gd name="T50" fmla="*/ 1639 w 2223"/>
              <a:gd name="T51" fmla="*/ 633 h 2222"/>
              <a:gd name="T52" fmla="*/ 903 w 2223"/>
              <a:gd name="T53" fmla="*/ 769 h 2222"/>
              <a:gd name="T54" fmla="*/ 492 w 2223"/>
              <a:gd name="T55" fmla="*/ 1332 h 2222"/>
              <a:gd name="T56" fmla="*/ 350 w 2223"/>
              <a:gd name="T57" fmla="*/ 1448 h 2222"/>
              <a:gd name="T58" fmla="*/ 1111 w 2223"/>
              <a:gd name="T59" fmla="*/ 0 h 2222"/>
              <a:gd name="T60" fmla="*/ 1111 w 2223"/>
              <a:gd name="T61" fmla="*/ 2222 h 2222"/>
              <a:gd name="T62" fmla="*/ 1111 w 2223"/>
              <a:gd name="T63" fmla="*/ 0 h 2222"/>
              <a:gd name="T64" fmla="*/ 2134 w 2223"/>
              <a:gd name="T65" fmla="*/ 1111 h 2222"/>
              <a:gd name="T66" fmla="*/ 88 w 2223"/>
              <a:gd name="T67" fmla="*/ 1111 h 2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23" h="2222">
                <a:moveTo>
                  <a:pt x="1783" y="1665"/>
                </a:moveTo>
                <a:lnTo>
                  <a:pt x="421" y="1665"/>
                </a:lnTo>
                <a:cubicBezTo>
                  <a:pt x="397" y="1665"/>
                  <a:pt x="377" y="1684"/>
                  <a:pt x="377" y="1709"/>
                </a:cubicBezTo>
                <a:cubicBezTo>
                  <a:pt x="377" y="1733"/>
                  <a:pt x="397" y="1753"/>
                  <a:pt x="421" y="1753"/>
                </a:cubicBezTo>
                <a:lnTo>
                  <a:pt x="1783" y="1753"/>
                </a:lnTo>
                <a:cubicBezTo>
                  <a:pt x="1808" y="1753"/>
                  <a:pt x="1827" y="1733"/>
                  <a:pt x="1827" y="1709"/>
                </a:cubicBezTo>
                <a:cubicBezTo>
                  <a:pt x="1827" y="1684"/>
                  <a:pt x="1808" y="1665"/>
                  <a:pt x="1783" y="1665"/>
                </a:cubicBezTo>
                <a:close/>
                <a:moveTo>
                  <a:pt x="891" y="1184"/>
                </a:moveTo>
                <a:cubicBezTo>
                  <a:pt x="917" y="1184"/>
                  <a:pt x="938" y="1206"/>
                  <a:pt x="938" y="1232"/>
                </a:cubicBezTo>
                <a:cubicBezTo>
                  <a:pt x="938" y="1258"/>
                  <a:pt x="917" y="1280"/>
                  <a:pt x="891" y="1280"/>
                </a:cubicBezTo>
                <a:cubicBezTo>
                  <a:pt x="865" y="1280"/>
                  <a:pt x="843" y="1258"/>
                  <a:pt x="843" y="1232"/>
                </a:cubicBezTo>
                <a:cubicBezTo>
                  <a:pt x="843" y="1206"/>
                  <a:pt x="865" y="1184"/>
                  <a:pt x="891" y="1184"/>
                </a:cubicBezTo>
                <a:close/>
                <a:moveTo>
                  <a:pt x="1314" y="1277"/>
                </a:moveTo>
                <a:cubicBezTo>
                  <a:pt x="1340" y="1277"/>
                  <a:pt x="1361" y="1299"/>
                  <a:pt x="1361" y="1325"/>
                </a:cubicBezTo>
                <a:cubicBezTo>
                  <a:pt x="1361" y="1351"/>
                  <a:pt x="1340" y="1373"/>
                  <a:pt x="1314" y="1373"/>
                </a:cubicBezTo>
                <a:cubicBezTo>
                  <a:pt x="1287" y="1373"/>
                  <a:pt x="1266" y="1351"/>
                  <a:pt x="1266" y="1325"/>
                </a:cubicBezTo>
                <a:cubicBezTo>
                  <a:pt x="1266" y="1299"/>
                  <a:pt x="1287" y="1277"/>
                  <a:pt x="1314" y="1277"/>
                </a:cubicBezTo>
                <a:close/>
                <a:moveTo>
                  <a:pt x="1737" y="1184"/>
                </a:moveTo>
                <a:cubicBezTo>
                  <a:pt x="1763" y="1184"/>
                  <a:pt x="1784" y="1206"/>
                  <a:pt x="1784" y="1232"/>
                </a:cubicBezTo>
                <a:cubicBezTo>
                  <a:pt x="1784" y="1258"/>
                  <a:pt x="1763" y="1280"/>
                  <a:pt x="1737" y="1280"/>
                </a:cubicBezTo>
                <a:cubicBezTo>
                  <a:pt x="1710" y="1280"/>
                  <a:pt x="1689" y="1258"/>
                  <a:pt x="1689" y="1232"/>
                </a:cubicBezTo>
                <a:cubicBezTo>
                  <a:pt x="1689" y="1206"/>
                  <a:pt x="1710" y="1184"/>
                  <a:pt x="1737" y="1184"/>
                </a:cubicBezTo>
                <a:close/>
                <a:moveTo>
                  <a:pt x="468" y="1566"/>
                </a:moveTo>
                <a:cubicBezTo>
                  <a:pt x="533" y="1566"/>
                  <a:pt x="586" y="1513"/>
                  <a:pt x="586" y="1448"/>
                </a:cubicBezTo>
                <a:cubicBezTo>
                  <a:pt x="586" y="1444"/>
                  <a:pt x="585" y="1441"/>
                  <a:pt x="585" y="1437"/>
                </a:cubicBezTo>
                <a:lnTo>
                  <a:pt x="814" y="1321"/>
                </a:lnTo>
                <a:cubicBezTo>
                  <a:pt x="834" y="1339"/>
                  <a:pt x="861" y="1350"/>
                  <a:pt x="891" y="1350"/>
                </a:cubicBezTo>
                <a:cubicBezTo>
                  <a:pt x="931" y="1350"/>
                  <a:pt x="967" y="1330"/>
                  <a:pt x="988" y="1298"/>
                </a:cubicBezTo>
                <a:lnTo>
                  <a:pt x="1198" y="1345"/>
                </a:lnTo>
                <a:cubicBezTo>
                  <a:pt x="1207" y="1400"/>
                  <a:pt x="1255" y="1443"/>
                  <a:pt x="1314" y="1443"/>
                </a:cubicBezTo>
                <a:cubicBezTo>
                  <a:pt x="1372" y="1443"/>
                  <a:pt x="1421" y="1400"/>
                  <a:pt x="1430" y="1345"/>
                </a:cubicBezTo>
                <a:lnTo>
                  <a:pt x="1639" y="1298"/>
                </a:lnTo>
                <a:cubicBezTo>
                  <a:pt x="1661" y="1330"/>
                  <a:pt x="1696" y="1350"/>
                  <a:pt x="1737" y="1350"/>
                </a:cubicBezTo>
                <a:cubicBezTo>
                  <a:pt x="1802" y="1350"/>
                  <a:pt x="1855" y="1297"/>
                  <a:pt x="1855" y="1232"/>
                </a:cubicBezTo>
                <a:cubicBezTo>
                  <a:pt x="1855" y="1167"/>
                  <a:pt x="1802" y="1114"/>
                  <a:pt x="1737" y="1114"/>
                </a:cubicBezTo>
                <a:cubicBezTo>
                  <a:pt x="1678" y="1114"/>
                  <a:pt x="1630" y="1157"/>
                  <a:pt x="1621" y="1212"/>
                </a:cubicBezTo>
                <a:lnTo>
                  <a:pt x="1411" y="1258"/>
                </a:lnTo>
                <a:cubicBezTo>
                  <a:pt x="1390" y="1227"/>
                  <a:pt x="1354" y="1207"/>
                  <a:pt x="1314" y="1207"/>
                </a:cubicBezTo>
                <a:cubicBezTo>
                  <a:pt x="1273" y="1207"/>
                  <a:pt x="1238" y="1227"/>
                  <a:pt x="1216" y="1258"/>
                </a:cubicBezTo>
                <a:lnTo>
                  <a:pt x="1007" y="1212"/>
                </a:lnTo>
                <a:cubicBezTo>
                  <a:pt x="998" y="1157"/>
                  <a:pt x="949" y="1114"/>
                  <a:pt x="891" y="1114"/>
                </a:cubicBezTo>
                <a:cubicBezTo>
                  <a:pt x="826" y="1114"/>
                  <a:pt x="773" y="1167"/>
                  <a:pt x="773" y="1232"/>
                </a:cubicBezTo>
                <a:cubicBezTo>
                  <a:pt x="773" y="1235"/>
                  <a:pt x="773" y="1239"/>
                  <a:pt x="774" y="1242"/>
                </a:cubicBezTo>
                <a:lnTo>
                  <a:pt x="598" y="1332"/>
                </a:lnTo>
                <a:lnTo>
                  <a:pt x="910" y="862"/>
                </a:lnTo>
                <a:lnTo>
                  <a:pt x="1302" y="970"/>
                </a:lnTo>
                <a:cubicBezTo>
                  <a:pt x="1315" y="974"/>
                  <a:pt x="1329" y="972"/>
                  <a:pt x="1340" y="963"/>
                </a:cubicBezTo>
                <a:lnTo>
                  <a:pt x="1702" y="696"/>
                </a:lnTo>
                <a:lnTo>
                  <a:pt x="1837" y="832"/>
                </a:lnTo>
                <a:lnTo>
                  <a:pt x="1838" y="514"/>
                </a:lnTo>
                <a:lnTo>
                  <a:pt x="1519" y="513"/>
                </a:lnTo>
                <a:lnTo>
                  <a:pt x="1639" y="633"/>
                </a:lnTo>
                <a:lnTo>
                  <a:pt x="1305" y="880"/>
                </a:lnTo>
                <a:lnTo>
                  <a:pt x="903" y="769"/>
                </a:lnTo>
                <a:cubicBezTo>
                  <a:pt x="884" y="764"/>
                  <a:pt x="865" y="771"/>
                  <a:pt x="854" y="787"/>
                </a:cubicBezTo>
                <a:lnTo>
                  <a:pt x="492" y="1332"/>
                </a:lnTo>
                <a:cubicBezTo>
                  <a:pt x="484" y="1330"/>
                  <a:pt x="476" y="1330"/>
                  <a:pt x="468" y="1330"/>
                </a:cubicBezTo>
                <a:cubicBezTo>
                  <a:pt x="403" y="1330"/>
                  <a:pt x="350" y="1383"/>
                  <a:pt x="350" y="1448"/>
                </a:cubicBezTo>
                <a:cubicBezTo>
                  <a:pt x="350" y="1513"/>
                  <a:pt x="403" y="1566"/>
                  <a:pt x="468" y="1566"/>
                </a:cubicBezTo>
                <a:close/>
                <a:moveTo>
                  <a:pt x="1111" y="0"/>
                </a:moveTo>
                <a:cubicBezTo>
                  <a:pt x="498" y="0"/>
                  <a:pt x="0" y="497"/>
                  <a:pt x="0" y="1111"/>
                </a:cubicBezTo>
                <a:cubicBezTo>
                  <a:pt x="0" y="1725"/>
                  <a:pt x="498" y="2222"/>
                  <a:pt x="1111" y="2222"/>
                </a:cubicBezTo>
                <a:cubicBezTo>
                  <a:pt x="1725" y="2222"/>
                  <a:pt x="2223" y="1725"/>
                  <a:pt x="2223" y="1111"/>
                </a:cubicBezTo>
                <a:cubicBezTo>
                  <a:pt x="2223" y="497"/>
                  <a:pt x="1725" y="0"/>
                  <a:pt x="1111" y="0"/>
                </a:cubicBezTo>
                <a:close/>
                <a:moveTo>
                  <a:pt x="1111" y="88"/>
                </a:moveTo>
                <a:cubicBezTo>
                  <a:pt x="1675" y="88"/>
                  <a:pt x="2134" y="547"/>
                  <a:pt x="2134" y="1111"/>
                </a:cubicBezTo>
                <a:cubicBezTo>
                  <a:pt x="2134" y="1675"/>
                  <a:pt x="1675" y="2134"/>
                  <a:pt x="1111" y="2134"/>
                </a:cubicBezTo>
                <a:cubicBezTo>
                  <a:pt x="547" y="2134"/>
                  <a:pt x="88" y="1675"/>
                  <a:pt x="88" y="1111"/>
                </a:cubicBezTo>
                <a:cubicBezTo>
                  <a:pt x="88" y="547"/>
                  <a:pt x="547" y="88"/>
                  <a:pt x="1111" y="88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txBody>
          <a:bodyPr vert="horz" wrap="square" lIns="80147" tIns="40074" rIns="80147" bIns="40074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Прямокутник 92"/>
          <p:cNvSpPr/>
          <p:nvPr/>
        </p:nvSpPr>
        <p:spPr>
          <a:xfrm>
            <a:off x="4392659" y="3651807"/>
            <a:ext cx="900000" cy="210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рейтинг</a:t>
            </a:r>
          </a:p>
        </p:txBody>
      </p:sp>
      <p:sp>
        <p:nvSpPr>
          <p:cNvPr id="58" name="Стрілка вправо 98"/>
          <p:cNvSpPr/>
          <p:nvPr/>
        </p:nvSpPr>
        <p:spPr>
          <a:xfrm rot="5400000">
            <a:off x="3934949" y="3125261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0" name="Стрілка вправо 98"/>
          <p:cNvSpPr/>
          <p:nvPr/>
        </p:nvSpPr>
        <p:spPr>
          <a:xfrm rot="5400000">
            <a:off x="3925710" y="4222952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2" name="Прямокутник 92"/>
          <p:cNvSpPr/>
          <p:nvPr/>
        </p:nvSpPr>
        <p:spPr>
          <a:xfrm>
            <a:off x="4361270" y="4661729"/>
            <a:ext cx="900000" cy="411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Реєстр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ММСП</a:t>
            </a:r>
          </a:p>
        </p:txBody>
      </p:sp>
      <p:sp>
        <p:nvSpPr>
          <p:cNvPr id="74" name="Прямокутник 92"/>
          <p:cNvSpPr/>
          <p:nvPr/>
        </p:nvSpPr>
        <p:spPr>
          <a:xfrm>
            <a:off x="6788240" y="2351479"/>
            <a:ext cx="900000" cy="411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Реєстр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ММСП</a:t>
            </a:r>
          </a:p>
        </p:txBody>
      </p:sp>
      <p:sp>
        <p:nvSpPr>
          <p:cNvPr id="77" name="Стрілка вправо 98"/>
          <p:cNvSpPr/>
          <p:nvPr/>
        </p:nvSpPr>
        <p:spPr>
          <a:xfrm rot="5400000">
            <a:off x="6350489" y="3227782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8" name="Прямокутник 92"/>
          <p:cNvSpPr/>
          <p:nvPr/>
        </p:nvSpPr>
        <p:spPr>
          <a:xfrm>
            <a:off x="5902424" y="3589090"/>
            <a:ext cx="1166958" cy="798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ct val="80000"/>
              </a:lnSpc>
            </a:pPr>
            <a:r>
              <a:rPr lang="uk-UA" sz="1200" b="1" dirty="0">
                <a:solidFill>
                  <a:schemeClr val="accent5">
                    <a:lumMod val="50000"/>
                  </a:schemeClr>
                </a:solidFill>
              </a:rPr>
              <a:t>Експертна комісія при місцевому органі влади</a:t>
            </a:r>
          </a:p>
        </p:txBody>
      </p:sp>
      <p:sp>
        <p:nvSpPr>
          <p:cNvPr id="79" name="Прямокутник 92"/>
          <p:cNvSpPr/>
          <p:nvPr/>
        </p:nvSpPr>
        <p:spPr>
          <a:xfrm>
            <a:off x="9177384" y="2332393"/>
            <a:ext cx="900000" cy="411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Реєстр</a:t>
            </a:r>
          </a:p>
          <a:p>
            <a:pPr>
              <a:lnSpc>
                <a:spcPct val="80000"/>
              </a:lnSpc>
            </a:pPr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ММСП</a:t>
            </a:r>
          </a:p>
        </p:txBody>
      </p:sp>
      <p:sp>
        <p:nvSpPr>
          <p:cNvPr id="81" name="Стрілка вправо 98"/>
          <p:cNvSpPr/>
          <p:nvPr/>
        </p:nvSpPr>
        <p:spPr>
          <a:xfrm rot="5400000">
            <a:off x="8739633" y="3024775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2" name="Text Placeholder 3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8590585" y="2328019"/>
            <a:ext cx="449263" cy="449263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</a14:hiddenLine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192088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71500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54088" indent="-190500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31913" indent="-18573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714500" indent="-192088" algn="l" defTabSz="9667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236"/>
              </a:buClr>
              <a:buFont typeface="Wingdings" pitchFamily="2" charset="2"/>
              <a:buChar char="§"/>
              <a:defRPr sz="1400" b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1717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6289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0861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543300" indent="-192088" algn="l" defTabSz="966788" rtl="0" fontAlgn="base">
              <a:spcBef>
                <a:spcPct val="20000"/>
              </a:spcBef>
              <a:spcAft>
                <a:spcPct val="0"/>
              </a:spcAft>
              <a:buClr>
                <a:srgbClr val="E2001A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uk-UA" sz="3867" u="none" dirty="0">
                <a:solidFill>
                  <a:srgbClr val="1C7935"/>
                </a:solidFill>
                <a:sym typeface="Wingdings" panose="05000000000000000000" pitchFamily="2" charset="2"/>
              </a:rPr>
              <a:t></a:t>
            </a:r>
          </a:p>
        </p:txBody>
      </p:sp>
      <p:pic>
        <p:nvPicPr>
          <p:cNvPr id="83" name="Рисунок 82" descr="Контракт контур">
            <a:extLst>
              <a:ext uri="{FF2B5EF4-FFF2-40B4-BE49-F238E27FC236}">
                <a16:creationId xmlns:a16="http://schemas.microsoft.com/office/drawing/2014/main" id="{6F745668-F3FB-47EE-A4AC-4266403F58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5439" y="4456658"/>
            <a:ext cx="914400" cy="914400"/>
          </a:xfrm>
          <a:prstGeom prst="rect">
            <a:avLst/>
          </a:prstGeom>
        </p:spPr>
      </p:pic>
      <p:pic>
        <p:nvPicPr>
          <p:cNvPr id="84" name="Рисунок 83" descr="Контракт контур">
            <a:extLst>
              <a:ext uri="{FF2B5EF4-FFF2-40B4-BE49-F238E27FC236}">
                <a16:creationId xmlns:a16="http://schemas.microsoft.com/office/drawing/2014/main" id="{6F745668-F3FB-47EE-A4AC-4266403F58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38565" y="2064010"/>
            <a:ext cx="914400" cy="914400"/>
          </a:xfrm>
          <a:prstGeom prst="rect">
            <a:avLst/>
          </a:prstGeom>
        </p:spPr>
      </p:pic>
      <p:pic>
        <p:nvPicPr>
          <p:cNvPr id="86" name="Рисунок 85" descr="Банк контур">
            <a:extLst>
              <a:ext uri="{FF2B5EF4-FFF2-40B4-BE49-F238E27FC236}">
                <a16:creationId xmlns:a16="http://schemas.microsoft.com/office/drawing/2014/main" id="{43570D08-FE17-44C5-A79A-D1FF175B40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07434" y="1686921"/>
            <a:ext cx="1080000" cy="1080000"/>
          </a:xfrm>
          <a:prstGeom prst="rect">
            <a:avLst/>
          </a:prstGeom>
        </p:spPr>
      </p:pic>
      <p:sp>
        <p:nvSpPr>
          <p:cNvPr id="87" name="Стрілка вправо 98"/>
          <p:cNvSpPr/>
          <p:nvPr/>
        </p:nvSpPr>
        <p:spPr>
          <a:xfrm rot="5400000">
            <a:off x="11199848" y="2705952"/>
            <a:ext cx="288000" cy="216000"/>
          </a:xfrm>
          <a:prstGeom prst="rightArrow">
            <a:avLst/>
          </a:prstGeom>
          <a:solidFill>
            <a:srgbClr val="5DC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id="{CA2C2659-7D6B-4AAC-8D2D-D1C484CE1B43}"/>
              </a:ext>
            </a:extLst>
          </p:cNvPr>
          <p:cNvCxnSpPr/>
          <p:nvPr/>
        </p:nvCxnSpPr>
        <p:spPr>
          <a:xfrm rot="16200000" flipV="1">
            <a:off x="1444571" y="377781"/>
            <a:ext cx="0" cy="2664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CA2C2659-7D6B-4AAC-8D2D-D1C484CE1B43}"/>
              </a:ext>
            </a:extLst>
          </p:cNvPr>
          <p:cNvCxnSpPr/>
          <p:nvPr/>
        </p:nvCxnSpPr>
        <p:spPr>
          <a:xfrm rot="16200000" flipV="1">
            <a:off x="4067021" y="603023"/>
            <a:ext cx="0" cy="223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CA2C2659-7D6B-4AAC-8D2D-D1C484CE1B43}"/>
              </a:ext>
            </a:extLst>
          </p:cNvPr>
          <p:cNvCxnSpPr/>
          <p:nvPr/>
        </p:nvCxnSpPr>
        <p:spPr>
          <a:xfrm rot="16200000" flipV="1">
            <a:off x="6497696" y="603023"/>
            <a:ext cx="0" cy="223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id="{CA2C2659-7D6B-4AAC-8D2D-D1C484CE1B43}"/>
              </a:ext>
            </a:extLst>
          </p:cNvPr>
          <p:cNvCxnSpPr/>
          <p:nvPr/>
        </p:nvCxnSpPr>
        <p:spPr>
          <a:xfrm rot="16200000" flipV="1">
            <a:off x="8916460" y="603022"/>
            <a:ext cx="0" cy="223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id="{CA2C2659-7D6B-4AAC-8D2D-D1C484CE1B43}"/>
              </a:ext>
            </a:extLst>
          </p:cNvPr>
          <p:cNvCxnSpPr/>
          <p:nvPr/>
        </p:nvCxnSpPr>
        <p:spPr>
          <a:xfrm rot="16200000" flipV="1">
            <a:off x="11433848" y="513022"/>
            <a:ext cx="0" cy="2412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CA312C26-5006-49AA-B9C3-672A4FEC27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0308" y="3047502"/>
            <a:ext cx="1315309" cy="83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6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QTokqn__kKtk4Bz2SfDyQ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12108</TotalTime>
  <Words>497</Words>
  <Application>Microsoft Office PowerPoint</Application>
  <PresentationFormat>Произвольный</PresentationFormat>
  <Paragraphs>93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реалізації  Проекту «Підтримка малих і середніх підприємств»  протягом 2012-2020 років</dc:title>
  <dc:creator>Валерий</dc:creator>
  <cp:lastModifiedBy>Пользователь</cp:lastModifiedBy>
  <cp:revision>732</cp:revision>
  <cp:lastPrinted>2021-04-27T09:15:01Z</cp:lastPrinted>
  <dcterms:created xsi:type="dcterms:W3CDTF">2016-12-09T20:51:47Z</dcterms:created>
  <dcterms:modified xsi:type="dcterms:W3CDTF">2023-09-05T07:25:50Z</dcterms:modified>
</cp:coreProperties>
</file>